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22" r:id="rId2"/>
    <p:sldMasterId id="2147483735" r:id="rId3"/>
  </p:sldMasterIdLst>
  <p:notesMasterIdLst>
    <p:notesMasterId r:id="rId47"/>
  </p:notesMasterIdLst>
  <p:handoutMasterIdLst>
    <p:handoutMasterId r:id="rId48"/>
  </p:handoutMasterIdLst>
  <p:sldIdLst>
    <p:sldId id="420" r:id="rId4"/>
    <p:sldId id="369" r:id="rId5"/>
    <p:sldId id="419" r:id="rId6"/>
    <p:sldId id="415" r:id="rId7"/>
    <p:sldId id="385" r:id="rId8"/>
    <p:sldId id="402" r:id="rId9"/>
    <p:sldId id="398" r:id="rId10"/>
    <p:sldId id="380" r:id="rId11"/>
    <p:sldId id="427" r:id="rId12"/>
    <p:sldId id="382" r:id="rId13"/>
    <p:sldId id="391" r:id="rId14"/>
    <p:sldId id="421" r:id="rId15"/>
    <p:sldId id="422" r:id="rId16"/>
    <p:sldId id="273" r:id="rId17"/>
    <p:sldId id="374" r:id="rId18"/>
    <p:sldId id="390" r:id="rId19"/>
    <p:sldId id="416" r:id="rId20"/>
    <p:sldId id="395" r:id="rId21"/>
    <p:sldId id="392" r:id="rId22"/>
    <p:sldId id="399" r:id="rId23"/>
    <p:sldId id="418" r:id="rId24"/>
    <p:sldId id="393" r:id="rId25"/>
    <p:sldId id="400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389" r:id="rId36"/>
    <p:sldId id="426" r:id="rId37"/>
    <p:sldId id="417" r:id="rId38"/>
    <p:sldId id="414" r:id="rId39"/>
    <p:sldId id="386" r:id="rId40"/>
    <p:sldId id="396" r:id="rId41"/>
    <p:sldId id="397" r:id="rId42"/>
    <p:sldId id="423" r:id="rId43"/>
    <p:sldId id="424" r:id="rId44"/>
    <p:sldId id="425" r:id="rId45"/>
    <p:sldId id="429" r:id="rId46"/>
  </p:sldIdLst>
  <p:sldSz cx="9144000" cy="5715000" type="screen16x10"/>
  <p:notesSz cx="6858000" cy="9144000"/>
  <p:defaultTextStyle>
    <a:defPPr>
      <a:defRPr lang="es-ES_trad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1C1"/>
    <a:srgbClr val="FAC61B"/>
    <a:srgbClr val="081F3F"/>
    <a:srgbClr val="319593"/>
    <a:srgbClr val="003399"/>
    <a:srgbClr val="E19847"/>
    <a:srgbClr val="0D5EFF"/>
    <a:srgbClr val="FFD9B3"/>
    <a:srgbClr val="0594FF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7" autoAdjust="0"/>
    <p:restoredTop sz="92435" autoAdjust="0"/>
  </p:normalViewPr>
  <p:slideViewPr>
    <p:cSldViewPr snapToGrid="0" snapToObjects="1">
      <p:cViewPr varScale="1">
        <p:scale>
          <a:sx n="85" d="100"/>
          <a:sy n="85" d="100"/>
        </p:scale>
        <p:origin x="10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168"/>
    </p:cViewPr>
  </p:sorterViewPr>
  <p:notesViewPr>
    <p:cSldViewPr snapToGrid="0" snapToObjects="1">
      <p:cViewPr varScale="1">
        <p:scale>
          <a:sx n="72" d="100"/>
          <a:sy n="72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317B8-D632-4556-9F29-1872326DA47F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1_5" csCatId="accent1" phldr="1"/>
      <dgm:spPr/>
    </dgm:pt>
    <dgm:pt modelId="{7BB28B1E-B8F3-40E2-8940-D437CEE96325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81F3F"/>
        </a:solidFill>
      </dgm:spPr>
      <dgm:t>
        <a:bodyPr/>
        <a:lstStyle/>
        <a:p>
          <a:r>
            <a:rPr lang="fa-IR" sz="2000" b="1" dirty="0" smtClean="0">
              <a:cs typeface="B Mitra" panose="00000400000000000000" pitchFamily="2" charset="-78"/>
            </a:rPr>
            <a:t>واحدهای نظارتی</a:t>
          </a:r>
          <a:endParaRPr lang="en-AU" sz="2000" b="1" dirty="0">
            <a:cs typeface="B Mitra" panose="00000400000000000000" pitchFamily="2" charset="-78"/>
          </a:endParaRPr>
        </a:p>
      </dgm:t>
    </dgm:pt>
    <dgm:pt modelId="{885EC2C9-13FC-4197-AF9C-0A551BEFE1A0}" type="parTrans" cxnId="{1C67AD36-E064-42AF-B6F8-C0D002C6D537}">
      <dgm:prSet/>
      <dgm:spPr/>
      <dgm:t>
        <a:bodyPr/>
        <a:lstStyle/>
        <a:p>
          <a:endParaRPr lang="en-AU"/>
        </a:p>
      </dgm:t>
    </dgm:pt>
    <dgm:pt modelId="{6DA6B880-0960-4E32-BE9F-9FC087C5BF30}" type="sibTrans" cxnId="{1C67AD36-E064-42AF-B6F8-C0D002C6D537}">
      <dgm:prSet/>
      <dgm:spPr/>
      <dgm:t>
        <a:bodyPr/>
        <a:lstStyle/>
        <a:p>
          <a:endParaRPr lang="en-AU"/>
        </a:p>
      </dgm:t>
    </dgm:pt>
    <dgm:pt modelId="{3EDC3D70-B750-4394-9AEA-39C9940E583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45C1C1"/>
        </a:solidFill>
      </dgm:spPr>
      <dgm:t>
        <a:bodyPr/>
        <a:lstStyle/>
        <a:p>
          <a:r>
            <a:rPr lang="fa-IR" sz="2000" b="1" dirty="0" smtClean="0">
              <a:solidFill>
                <a:srgbClr val="002060"/>
              </a:solidFill>
              <a:cs typeface="B Mitra" panose="00000400000000000000" pitchFamily="2" charset="-78"/>
            </a:rPr>
            <a:t>مدیریت داخلی مجموعه</a:t>
          </a:r>
          <a:endParaRPr lang="en-AU" sz="2000" b="1" dirty="0">
            <a:solidFill>
              <a:srgbClr val="002060"/>
            </a:solidFill>
            <a:cs typeface="B Mitra" panose="00000400000000000000" pitchFamily="2" charset="-78"/>
          </a:endParaRPr>
        </a:p>
      </dgm:t>
    </dgm:pt>
    <dgm:pt modelId="{579E66D2-537F-416E-B5FA-4339DC224AB9}" type="parTrans" cxnId="{5F3CF060-C883-4BAD-900A-A3B601165554}">
      <dgm:prSet/>
      <dgm:spPr/>
      <dgm:t>
        <a:bodyPr/>
        <a:lstStyle/>
        <a:p>
          <a:endParaRPr lang="en-AU"/>
        </a:p>
      </dgm:t>
    </dgm:pt>
    <dgm:pt modelId="{C1D6BC7C-092D-4DF8-8F98-1777C606ED7E}" type="sibTrans" cxnId="{5F3CF060-C883-4BAD-900A-A3B601165554}">
      <dgm:prSet/>
      <dgm:spPr/>
      <dgm:t>
        <a:bodyPr/>
        <a:lstStyle/>
        <a:p>
          <a:endParaRPr lang="en-AU"/>
        </a:p>
      </dgm:t>
    </dgm:pt>
    <dgm:pt modelId="{1A25C678-5DEC-41D9-A144-F67D478F6750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AC61B"/>
        </a:solidFill>
      </dgm:spPr>
      <dgm:t>
        <a:bodyPr/>
        <a:lstStyle/>
        <a:p>
          <a:r>
            <a:rPr lang="fa-IR" sz="2000" b="1" dirty="0" smtClean="0">
              <a:cs typeface="B Mitra" panose="00000400000000000000" pitchFamily="2" charset="-78"/>
            </a:rPr>
            <a:t>شرکای تجاری</a:t>
          </a:r>
          <a:endParaRPr lang="en-AU" sz="2000" b="1" dirty="0">
            <a:cs typeface="B Mitra" panose="00000400000000000000" pitchFamily="2" charset="-78"/>
          </a:endParaRPr>
        </a:p>
      </dgm:t>
    </dgm:pt>
    <dgm:pt modelId="{3F366919-BB48-45E3-B9EB-6228D346856D}" type="parTrans" cxnId="{45642CA2-8964-4CBD-A889-32477F0F2468}">
      <dgm:prSet/>
      <dgm:spPr/>
      <dgm:t>
        <a:bodyPr/>
        <a:lstStyle/>
        <a:p>
          <a:endParaRPr lang="en-AU"/>
        </a:p>
      </dgm:t>
    </dgm:pt>
    <dgm:pt modelId="{ABB1CD01-1C0D-4433-B5CB-49DDA75D8EEE}" type="sibTrans" cxnId="{45642CA2-8964-4CBD-A889-32477F0F2468}">
      <dgm:prSet/>
      <dgm:spPr/>
      <dgm:t>
        <a:bodyPr/>
        <a:lstStyle/>
        <a:p>
          <a:endParaRPr lang="en-AU"/>
        </a:p>
      </dgm:t>
    </dgm:pt>
    <dgm:pt modelId="{43315CAC-5118-45F8-B074-76EC4261470F}" type="pres">
      <dgm:prSet presAssocID="{276317B8-D632-4556-9F29-1872326DA47F}" presName="linearFlow" presStyleCnt="0">
        <dgm:presLayoutVars>
          <dgm:dir/>
          <dgm:resizeHandles val="exact"/>
        </dgm:presLayoutVars>
      </dgm:prSet>
      <dgm:spPr/>
    </dgm:pt>
    <dgm:pt modelId="{273C76FC-1FDD-45D9-A2B3-FC97F9BDABC4}" type="pres">
      <dgm:prSet presAssocID="{7BB28B1E-B8F3-40E2-8940-D437CEE96325}" presName="comp" presStyleCnt="0"/>
      <dgm:spPr/>
    </dgm:pt>
    <dgm:pt modelId="{B96DE908-4D1C-48DA-BD2D-D9FA6A87814B}" type="pres">
      <dgm:prSet presAssocID="{7BB28B1E-B8F3-40E2-8940-D437CEE96325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5F7045-0ABC-4913-A6ED-C0C7A24222E4}" type="pres">
      <dgm:prSet presAssocID="{7BB28B1E-B8F3-40E2-8940-D437CEE96325}" presName="rect1" presStyleLbl="lnNode1" presStyleIdx="0" presStyleCnt="3" custScaleX="75088" custScaleY="75088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45401908-B9D9-4000-A896-54CBB9F96C1C}" type="pres">
      <dgm:prSet presAssocID="{6DA6B880-0960-4E32-BE9F-9FC087C5BF30}" presName="sibTrans" presStyleCnt="0"/>
      <dgm:spPr/>
    </dgm:pt>
    <dgm:pt modelId="{68500B85-69E3-4BD1-B8BE-16A236190CBA}" type="pres">
      <dgm:prSet presAssocID="{3EDC3D70-B750-4394-9AEA-39C9940E5833}" presName="comp" presStyleCnt="0"/>
      <dgm:spPr/>
    </dgm:pt>
    <dgm:pt modelId="{CE5D4794-E4FA-4B16-B442-EE0068142F9F}" type="pres">
      <dgm:prSet presAssocID="{3EDC3D70-B750-4394-9AEA-39C9940E5833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BA06C44-5E8A-4A0D-9619-BE5D0C243605}" type="pres">
      <dgm:prSet presAssocID="{3EDC3D70-B750-4394-9AEA-39C9940E5833}" presName="rect1" presStyleLbl="lnNode1" presStyleIdx="1" presStyleCnt="3" custScaleX="61781" custScaleY="61781"/>
      <dgm:spPr>
        <a:blipFill rotWithShape="1">
          <a:blip xmlns:r="http://schemas.openxmlformats.org/officeDocument/2006/relationships" r:embed="rId2">
            <a:duotone>
              <a:schemeClr val="accent1">
                <a:hueOff val="98084"/>
                <a:satOff val="-7522"/>
                <a:lumOff val="22007"/>
                <a:alphaOff val="-25000"/>
                <a:shade val="20000"/>
                <a:satMod val="200000"/>
              </a:schemeClr>
              <a:schemeClr val="accent1">
                <a:hueOff val="98084"/>
                <a:satOff val="-7522"/>
                <a:lumOff val="22007"/>
                <a:alphaOff val="-2500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9836F235-ED88-4A3F-BD9B-8049B56ED0C7}" type="pres">
      <dgm:prSet presAssocID="{C1D6BC7C-092D-4DF8-8F98-1777C606ED7E}" presName="sibTrans" presStyleCnt="0"/>
      <dgm:spPr/>
    </dgm:pt>
    <dgm:pt modelId="{33BEEE84-3E4D-4954-91B1-B60EDB8BA942}" type="pres">
      <dgm:prSet presAssocID="{1A25C678-5DEC-41D9-A144-F67D478F6750}" presName="comp" presStyleCnt="0"/>
      <dgm:spPr/>
    </dgm:pt>
    <dgm:pt modelId="{69B23E43-C71D-4E5E-8436-4B002F1F7032}" type="pres">
      <dgm:prSet presAssocID="{1A25C678-5DEC-41D9-A144-F67D478F6750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D1DF76-4E9B-433A-B79D-C2E89F70A905}" type="pres">
      <dgm:prSet presAssocID="{1A25C678-5DEC-41D9-A144-F67D478F6750}" presName="rect1" presStyleLbl="lnNode1" presStyleIdx="2" presStyleCnt="3" custScaleX="63045" custScaleY="63017"/>
      <dgm:spPr>
        <a:blipFill rotWithShape="1">
          <a:blip xmlns:r="http://schemas.openxmlformats.org/officeDocument/2006/relationships" r:embed="rId3">
            <a:duotone>
              <a:schemeClr val="accent1">
                <a:hueOff val="196167"/>
                <a:satOff val="-15044"/>
                <a:lumOff val="44015"/>
                <a:alphaOff val="-50000"/>
                <a:shade val="20000"/>
                <a:satMod val="200000"/>
              </a:schemeClr>
              <a:schemeClr val="accent1">
                <a:hueOff val="196167"/>
                <a:satOff val="-15044"/>
                <a:lumOff val="44015"/>
                <a:alphaOff val="-5000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</dgm:ptLst>
  <dgm:cxnLst>
    <dgm:cxn modelId="{1C67AD36-E064-42AF-B6F8-C0D002C6D537}" srcId="{276317B8-D632-4556-9F29-1872326DA47F}" destId="{7BB28B1E-B8F3-40E2-8940-D437CEE96325}" srcOrd="0" destOrd="0" parTransId="{885EC2C9-13FC-4197-AF9C-0A551BEFE1A0}" sibTransId="{6DA6B880-0960-4E32-BE9F-9FC087C5BF30}"/>
    <dgm:cxn modelId="{5F3CF060-C883-4BAD-900A-A3B601165554}" srcId="{276317B8-D632-4556-9F29-1872326DA47F}" destId="{3EDC3D70-B750-4394-9AEA-39C9940E5833}" srcOrd="1" destOrd="0" parTransId="{579E66D2-537F-416E-B5FA-4339DC224AB9}" sibTransId="{C1D6BC7C-092D-4DF8-8F98-1777C606ED7E}"/>
    <dgm:cxn modelId="{505CE7BF-4A5C-4970-A071-2134B3793968}" type="presOf" srcId="{276317B8-D632-4556-9F29-1872326DA47F}" destId="{43315CAC-5118-45F8-B074-76EC4261470F}" srcOrd="0" destOrd="0" presId="urn:microsoft.com/office/officeart/2008/layout/AlternatingPictureBlocks"/>
    <dgm:cxn modelId="{28797999-3B8B-4652-B2D4-476F633A42DC}" type="presOf" srcId="{1A25C678-5DEC-41D9-A144-F67D478F6750}" destId="{69B23E43-C71D-4E5E-8436-4B002F1F7032}" srcOrd="0" destOrd="0" presId="urn:microsoft.com/office/officeart/2008/layout/AlternatingPictureBlocks"/>
    <dgm:cxn modelId="{616A55AE-CE7E-4A32-A934-5FB83DEE033D}" type="presOf" srcId="{3EDC3D70-B750-4394-9AEA-39C9940E5833}" destId="{CE5D4794-E4FA-4B16-B442-EE0068142F9F}" srcOrd="0" destOrd="0" presId="urn:microsoft.com/office/officeart/2008/layout/AlternatingPictureBlocks"/>
    <dgm:cxn modelId="{822640F1-A1E3-4AEB-8A86-BCF65EC629C0}" type="presOf" srcId="{7BB28B1E-B8F3-40E2-8940-D437CEE96325}" destId="{B96DE908-4D1C-48DA-BD2D-D9FA6A87814B}" srcOrd="0" destOrd="0" presId="urn:microsoft.com/office/officeart/2008/layout/AlternatingPictureBlocks"/>
    <dgm:cxn modelId="{45642CA2-8964-4CBD-A889-32477F0F2468}" srcId="{276317B8-D632-4556-9F29-1872326DA47F}" destId="{1A25C678-5DEC-41D9-A144-F67D478F6750}" srcOrd="2" destOrd="0" parTransId="{3F366919-BB48-45E3-B9EB-6228D346856D}" sibTransId="{ABB1CD01-1C0D-4433-B5CB-49DDA75D8EEE}"/>
    <dgm:cxn modelId="{5DDEA067-FA99-4E6D-8F9F-5E362C97C214}" type="presParOf" srcId="{43315CAC-5118-45F8-B074-76EC4261470F}" destId="{273C76FC-1FDD-45D9-A2B3-FC97F9BDABC4}" srcOrd="0" destOrd="0" presId="urn:microsoft.com/office/officeart/2008/layout/AlternatingPictureBlocks"/>
    <dgm:cxn modelId="{10A0A270-7C6E-494C-8F11-17129FAD1857}" type="presParOf" srcId="{273C76FC-1FDD-45D9-A2B3-FC97F9BDABC4}" destId="{B96DE908-4D1C-48DA-BD2D-D9FA6A87814B}" srcOrd="0" destOrd="0" presId="urn:microsoft.com/office/officeart/2008/layout/AlternatingPictureBlocks"/>
    <dgm:cxn modelId="{05A5E5F8-160D-43FD-99B2-DC480027EE02}" type="presParOf" srcId="{273C76FC-1FDD-45D9-A2B3-FC97F9BDABC4}" destId="{D65F7045-0ABC-4913-A6ED-C0C7A24222E4}" srcOrd="1" destOrd="0" presId="urn:microsoft.com/office/officeart/2008/layout/AlternatingPictureBlocks"/>
    <dgm:cxn modelId="{220C47CA-7957-4B32-949F-3EB94FDD112B}" type="presParOf" srcId="{43315CAC-5118-45F8-B074-76EC4261470F}" destId="{45401908-B9D9-4000-A896-54CBB9F96C1C}" srcOrd="1" destOrd="0" presId="urn:microsoft.com/office/officeart/2008/layout/AlternatingPictureBlocks"/>
    <dgm:cxn modelId="{BEF8EE9F-3E4C-42C0-989D-3E0240AC85BD}" type="presParOf" srcId="{43315CAC-5118-45F8-B074-76EC4261470F}" destId="{68500B85-69E3-4BD1-B8BE-16A236190CBA}" srcOrd="2" destOrd="0" presId="urn:microsoft.com/office/officeart/2008/layout/AlternatingPictureBlocks"/>
    <dgm:cxn modelId="{64229432-5161-4A15-9C0B-B0CA2DEAAE30}" type="presParOf" srcId="{68500B85-69E3-4BD1-B8BE-16A236190CBA}" destId="{CE5D4794-E4FA-4B16-B442-EE0068142F9F}" srcOrd="0" destOrd="0" presId="urn:microsoft.com/office/officeart/2008/layout/AlternatingPictureBlocks"/>
    <dgm:cxn modelId="{A5C50DE0-C187-4AD5-A606-DF8692F18157}" type="presParOf" srcId="{68500B85-69E3-4BD1-B8BE-16A236190CBA}" destId="{7BA06C44-5E8A-4A0D-9619-BE5D0C243605}" srcOrd="1" destOrd="0" presId="urn:microsoft.com/office/officeart/2008/layout/AlternatingPictureBlocks"/>
    <dgm:cxn modelId="{63523655-224D-451A-8202-70357660CDA6}" type="presParOf" srcId="{43315CAC-5118-45F8-B074-76EC4261470F}" destId="{9836F235-ED88-4A3F-BD9B-8049B56ED0C7}" srcOrd="3" destOrd="0" presId="urn:microsoft.com/office/officeart/2008/layout/AlternatingPictureBlocks"/>
    <dgm:cxn modelId="{99461242-1532-433F-9118-33D5971D7ED7}" type="presParOf" srcId="{43315CAC-5118-45F8-B074-76EC4261470F}" destId="{33BEEE84-3E4D-4954-91B1-B60EDB8BA942}" srcOrd="4" destOrd="0" presId="urn:microsoft.com/office/officeart/2008/layout/AlternatingPictureBlocks"/>
    <dgm:cxn modelId="{509A6AE5-9C03-4903-BCDB-1F6D584EAEB9}" type="presParOf" srcId="{33BEEE84-3E4D-4954-91B1-B60EDB8BA942}" destId="{69B23E43-C71D-4E5E-8436-4B002F1F7032}" srcOrd="0" destOrd="0" presId="urn:microsoft.com/office/officeart/2008/layout/AlternatingPictureBlocks"/>
    <dgm:cxn modelId="{C05314D5-C2BB-48BD-B15A-96461E43D89D}" type="presParOf" srcId="{33BEEE84-3E4D-4954-91B1-B60EDB8BA942}" destId="{2DD1DF76-4E9B-433A-B79D-C2E89F70A90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FC89F-D831-4315-87CE-8E253ED34216}" type="datetimeFigureOut">
              <a:rPr lang="en-AU" smtClean="0"/>
              <a:t>14/01/2018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C2F3B-C729-40E9-9F82-34A69D0B3B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8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6B27-0DA0-854C-BC4F-5A753A09AEA8}" type="datetimeFigureOut">
              <a:rPr lang="es-ES_tradnl" smtClean="0"/>
              <a:t>14/01/2018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DE4AC-6885-5641-8E69-315334AC16A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08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E4AC-6885-5641-8E69-315334AC16AB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87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70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0" name="Rectángulo redondeado 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27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28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29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32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55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with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imagen 24"/>
          <p:cNvSpPr>
            <a:spLocks noGrp="1"/>
          </p:cNvSpPr>
          <p:nvPr>
            <p:ph type="pic" sz="quarter" idx="19"/>
          </p:nvPr>
        </p:nvSpPr>
        <p:spPr>
          <a:xfrm>
            <a:off x="-8199" y="0"/>
            <a:ext cx="9152198" cy="5715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0" name="Rectángulo redondeado 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11311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7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63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515759"/>
            <a:ext cx="7772400" cy="68130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>
                <a:solidFill>
                  <a:schemeClr val="accent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107932"/>
            <a:ext cx="7772400" cy="16545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9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7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7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5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2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6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75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655983" y="1674305"/>
            <a:ext cx="4263887" cy="229233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spcBef>
                <a:spcPts val="375"/>
              </a:spcBef>
              <a:spcAft>
                <a:spcPts val="375"/>
              </a:spcAft>
              <a:defRPr sz="9000">
                <a:solidFill>
                  <a:schemeClr val="bg1">
                    <a:lumMod val="65000"/>
                  </a:schemeClr>
                </a:solidFill>
                <a:latin typeface="Lemon/Milk" charset="0"/>
                <a:ea typeface="Lemon/Milk" charset="0"/>
                <a:cs typeface="Lemon/Milk" charset="0"/>
              </a:defRPr>
            </a:lvl1pPr>
          </a:lstStyle>
          <a:p>
            <a:r>
              <a:rPr lang="es-ES_tradnl" dirty="0"/>
              <a:t>ABOUT</a:t>
            </a:r>
          </a:p>
          <a:p>
            <a:r>
              <a:rPr lang="es-ES_tradnl" dirty="0">
                <a:solidFill>
                  <a:schemeClr val="accent4"/>
                </a:solidFill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17867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74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0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0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28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6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24"/>
          <p:cNvSpPr>
            <a:spLocks noGrp="1"/>
          </p:cNvSpPr>
          <p:nvPr>
            <p:ph type="pic" sz="quarter" idx="19"/>
          </p:nvPr>
        </p:nvSpPr>
        <p:spPr>
          <a:xfrm>
            <a:off x="-8199" y="0"/>
            <a:ext cx="9152198" cy="5715000"/>
          </a:xfrm>
          <a:prstGeom prst="rect">
            <a:avLst/>
          </a:prstGeom>
        </p:spPr>
        <p:txBody>
          <a:bodyPr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33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1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imagen 24"/>
          <p:cNvSpPr>
            <a:spLocks noGrp="1"/>
          </p:cNvSpPr>
          <p:nvPr>
            <p:ph type="pic" sz="quarter" idx="19"/>
          </p:nvPr>
        </p:nvSpPr>
        <p:spPr>
          <a:xfrm>
            <a:off x="-8199" y="0"/>
            <a:ext cx="9152198" cy="5715000"/>
          </a:xfrm>
          <a:prstGeom prst="rect">
            <a:avLst/>
          </a:prstGeom>
        </p:spPr>
        <p:txBody>
          <a:bodyPr anchor="ctr"/>
          <a:lstStyle/>
          <a:p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602" y="1306673"/>
            <a:ext cx="4258981" cy="68996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 b="1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A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718602" y="1895051"/>
            <a:ext cx="4258981" cy="6899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 b="0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X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21" hasCustomPrompt="1"/>
          </p:nvPr>
        </p:nvSpPr>
        <p:spPr>
          <a:xfrm>
            <a:off x="718602" y="2478912"/>
            <a:ext cx="4258981" cy="6899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 b="1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5643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602" y="1306673"/>
            <a:ext cx="4258981" cy="68996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 b="1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PUT YOUR</a:t>
            </a:r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718603" y="3158616"/>
            <a:ext cx="2909501" cy="5899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25" b="1" i="0" cap="all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718602" y="1895051"/>
            <a:ext cx="4258981" cy="6899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 b="0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IN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21" hasCustomPrompt="1"/>
          </p:nvPr>
        </p:nvSpPr>
        <p:spPr>
          <a:xfrm>
            <a:off x="718602" y="2478912"/>
            <a:ext cx="4258981" cy="6899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 b="1" i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THIS PLACE</a:t>
            </a:r>
          </a:p>
        </p:txBody>
      </p:sp>
    </p:spTree>
    <p:extLst>
      <p:ext uri="{BB962C8B-B14F-4D97-AF65-F5344CB8AC3E}">
        <p14:creationId xmlns:p14="http://schemas.microsoft.com/office/powerpoint/2010/main" val="6581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735643" y="1687286"/>
            <a:ext cx="1645063" cy="1698173"/>
          </a:xfrm>
          <a:prstGeom prst="roundRect">
            <a:avLst>
              <a:gd name="adj" fmla="val 4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4810" y="1849198"/>
            <a:ext cx="989513" cy="1024632"/>
          </a:xfrm>
          <a:prstGeom prst="rect">
            <a:avLst/>
          </a:prstGeom>
          <a:ln>
            <a:noFill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50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s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794426" y="2852057"/>
            <a:ext cx="1490687" cy="3374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350" b="0" i="0" cap="all" baseline="0">
                <a:ln>
                  <a:noFill/>
                </a:ln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streghts</a:t>
            </a:r>
            <a:endParaRPr lang="es-ES_tradnl" dirty="0"/>
          </a:p>
        </p:txBody>
      </p:sp>
      <p:sp>
        <p:nvSpPr>
          <p:cNvPr id="9" name="Rectángulo redondeado 8"/>
          <p:cNvSpPr/>
          <p:nvPr userDrawn="1"/>
        </p:nvSpPr>
        <p:spPr>
          <a:xfrm>
            <a:off x="2744058" y="1687286"/>
            <a:ext cx="1645063" cy="1698173"/>
          </a:xfrm>
          <a:prstGeom prst="roundRect">
            <a:avLst>
              <a:gd name="adj" fmla="val 40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10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063226" y="1849198"/>
            <a:ext cx="989513" cy="1024632"/>
          </a:xfrm>
          <a:prstGeom prst="rect">
            <a:avLst/>
          </a:prstGeom>
          <a:ln>
            <a:noFill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50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w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2802841" y="2852057"/>
            <a:ext cx="1490687" cy="3374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350" b="0" i="0" cap="all" baseline="0">
                <a:ln>
                  <a:noFill/>
                </a:ln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/>
              <a:t>Weaknesses</a:t>
            </a:r>
            <a:endParaRPr lang="es-ES_tradnl" dirty="0"/>
          </a:p>
        </p:txBody>
      </p:sp>
      <p:sp>
        <p:nvSpPr>
          <p:cNvPr id="12" name="Rectángulo redondeado 11"/>
          <p:cNvSpPr/>
          <p:nvPr userDrawn="1"/>
        </p:nvSpPr>
        <p:spPr>
          <a:xfrm>
            <a:off x="4752473" y="1687286"/>
            <a:ext cx="1645063" cy="1698173"/>
          </a:xfrm>
          <a:prstGeom prst="roundRect">
            <a:avLst>
              <a:gd name="adj" fmla="val 4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5071640" y="1849198"/>
            <a:ext cx="989513" cy="1024632"/>
          </a:xfrm>
          <a:prstGeom prst="rect">
            <a:avLst/>
          </a:prstGeom>
          <a:ln>
            <a:noFill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50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o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4811256" y="2852057"/>
            <a:ext cx="1490687" cy="3374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350" b="0" i="0" cap="all" baseline="0">
                <a:ln>
                  <a:noFill/>
                </a:ln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opportunities</a:t>
            </a:r>
            <a:endParaRPr lang="es-ES_tradnl" dirty="0"/>
          </a:p>
        </p:txBody>
      </p:sp>
      <p:sp>
        <p:nvSpPr>
          <p:cNvPr id="15" name="Rectángulo redondeado 14"/>
          <p:cNvSpPr/>
          <p:nvPr userDrawn="1"/>
        </p:nvSpPr>
        <p:spPr>
          <a:xfrm>
            <a:off x="6721697" y="1687286"/>
            <a:ext cx="1645063" cy="1698173"/>
          </a:xfrm>
          <a:prstGeom prst="roundRect">
            <a:avLst>
              <a:gd name="adj" fmla="val 40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7" hasCustomPrompt="1"/>
          </p:nvPr>
        </p:nvSpPr>
        <p:spPr>
          <a:xfrm>
            <a:off x="7040864" y="1849198"/>
            <a:ext cx="989513" cy="1024632"/>
          </a:xfrm>
          <a:prstGeom prst="rect">
            <a:avLst/>
          </a:prstGeom>
          <a:ln>
            <a:noFill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50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</a:t>
            </a:r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6780480" y="2852057"/>
            <a:ext cx="1490687" cy="3374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350" b="0" i="0" cap="all" baseline="0">
                <a:ln>
                  <a:noFill/>
                </a:ln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threats</a:t>
            </a:r>
            <a:endParaRPr lang="es-ES_tradnl" dirty="0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20" name="Rectángulo redondeado 1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13321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24"/>
          <p:cNvSpPr>
            <a:spLocks noGrp="1"/>
          </p:cNvSpPr>
          <p:nvPr>
            <p:ph type="pic" sz="quarter" idx="19"/>
          </p:nvPr>
        </p:nvSpPr>
        <p:spPr>
          <a:xfrm>
            <a:off x="-8199" y="0"/>
            <a:ext cx="9152198" cy="5715000"/>
          </a:xfrm>
          <a:prstGeom prst="rect">
            <a:avLst/>
          </a:prstGeom>
        </p:spPr>
        <p:txBody>
          <a:bodyPr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34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814021" y="2253347"/>
            <a:ext cx="1645063" cy="1698173"/>
          </a:xfrm>
          <a:prstGeom prst="roundRect">
            <a:avLst>
              <a:gd name="adj" fmla="val 4014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172377" y="2665634"/>
            <a:ext cx="989513" cy="665401"/>
          </a:xfrm>
          <a:prstGeom prst="rect">
            <a:avLst/>
          </a:prstGeom>
          <a:ln>
            <a:noFill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50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W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872804" y="3418117"/>
            <a:ext cx="1490687" cy="3374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350" b="0" i="0" cap="all" baseline="0">
                <a:ln>
                  <a:noFill/>
                </a:ln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WEAKNESSES</a:t>
            </a: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20" name="Rectángulo redondeado 1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10605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build="p"/>
      <p:bldP spid="18" grpId="0" build="p"/>
      <p:bldP spid="19" grpId="0" build="p"/>
      <p:bldP spid="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814021" y="2253347"/>
            <a:ext cx="1645063" cy="1698173"/>
          </a:xfrm>
          <a:prstGeom prst="roundRect">
            <a:avLst>
              <a:gd name="adj" fmla="val 4014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172377" y="2665634"/>
            <a:ext cx="989513" cy="665401"/>
          </a:xfrm>
          <a:prstGeom prst="rect">
            <a:avLst/>
          </a:prstGeom>
          <a:ln>
            <a:noFill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50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O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872804" y="3418117"/>
            <a:ext cx="1490687" cy="3374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350" b="0" i="0" cap="all" baseline="0">
                <a:ln>
                  <a:noFill/>
                </a:ln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OPPORTUNITIES</a:t>
            </a: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20" name="Rectángulo redondeado 1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3430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build="p"/>
      <p:bldP spid="18" grpId="0" build="p"/>
      <p:bldP spid="19" grpId="0" build="p"/>
      <p:bldP spid="2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814021" y="2253347"/>
            <a:ext cx="1645063" cy="1698173"/>
          </a:xfrm>
          <a:prstGeom prst="roundRect">
            <a:avLst>
              <a:gd name="adj" fmla="val 4014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172377" y="2665634"/>
            <a:ext cx="989513" cy="665401"/>
          </a:xfrm>
          <a:prstGeom prst="rect">
            <a:avLst/>
          </a:prstGeom>
          <a:ln>
            <a:noFill/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50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872804" y="3418117"/>
            <a:ext cx="1490687" cy="337462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350" b="0" i="0" cap="all" baseline="0">
                <a:ln>
                  <a:noFill/>
                </a:ln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THREATS</a:t>
            </a: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bg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20" name="Rectángulo redondeado 1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16966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build="p"/>
      <p:bldP spid="18" grpId="0" build="p"/>
      <p:bldP spid="19" grpId="0" build="p"/>
      <p:bldP spid="20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211875" y="1149978"/>
            <a:ext cx="4712493" cy="27877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s-ES_tradnl" sz="1125" b="0" i="0" smtClean="0">
                <a:effectLst/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Suspendisse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potenti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Morbi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erat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mauris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tristique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pharetra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elit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eget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sodales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gravida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lacus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7" name="Rectángulo redondeado 6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19702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/>
      <p:bldP spid="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600" y="1560721"/>
            <a:ext cx="3705917" cy="86047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718600" y="2482649"/>
            <a:ext cx="3705917" cy="45473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_tradnl" sz="750" b="0" i="0" smtClean="0">
                <a:effectLst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Suspendisse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potenti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Morbi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erat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mauris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tristique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pharetra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elit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eget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sodales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gravida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lacus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Nulla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fermentum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sollicitudin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cursus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00" y="1315064"/>
            <a:ext cx="3705917" cy="24550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6219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12535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mple title with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0" name="Rectángulo redondeado 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20"/>
          </p:nvPr>
        </p:nvSpPr>
        <p:spPr>
          <a:xfrm>
            <a:off x="3719416" y="2148555"/>
            <a:ext cx="1697411" cy="1886012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18" name="Marcador de imagen 17"/>
          <p:cNvSpPr>
            <a:spLocks noGrp="1"/>
          </p:cNvSpPr>
          <p:nvPr>
            <p:ph type="pic" sz="quarter" idx="21"/>
          </p:nvPr>
        </p:nvSpPr>
        <p:spPr>
          <a:xfrm>
            <a:off x="-9939" y="1"/>
            <a:ext cx="4165981" cy="5766273"/>
          </a:xfrm>
          <a:custGeom>
            <a:avLst/>
            <a:gdLst>
              <a:gd name="connsiteX0" fmla="*/ 13253 w 5554641"/>
              <a:gd name="connsiteY0" fmla="*/ 0 h 6919527"/>
              <a:gd name="connsiteX1" fmla="*/ 5362680 w 5554641"/>
              <a:gd name="connsiteY1" fmla="*/ 2670992 h 6919527"/>
              <a:gd name="connsiteX2" fmla="*/ 5291548 w 5554641"/>
              <a:gd name="connsiteY2" fmla="*/ 2724183 h 6919527"/>
              <a:gd name="connsiteX3" fmla="*/ 4826700 w 5554641"/>
              <a:gd name="connsiteY3" fmla="*/ 3709872 h 6919527"/>
              <a:gd name="connsiteX4" fmla="*/ 5495206 w 5554641"/>
              <a:gd name="connsiteY4" fmla="*/ 4833080 h 6919527"/>
              <a:gd name="connsiteX5" fmla="*/ 5554641 w 5554641"/>
              <a:gd name="connsiteY5" fmla="*/ 4861712 h 6919527"/>
              <a:gd name="connsiteX6" fmla="*/ 0 w 5554641"/>
              <a:gd name="connsiteY6" fmla="*/ 6919527 h 6919527"/>
              <a:gd name="connsiteX7" fmla="*/ 13253 w 5554641"/>
              <a:gd name="connsiteY7" fmla="*/ 0 h 691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4641" h="6919527">
                <a:moveTo>
                  <a:pt x="13253" y="0"/>
                </a:moveTo>
                <a:lnTo>
                  <a:pt x="5362680" y="2670992"/>
                </a:lnTo>
                <a:lnTo>
                  <a:pt x="5291548" y="2724183"/>
                </a:lnTo>
                <a:cubicBezTo>
                  <a:pt x="5007654" y="2958473"/>
                  <a:pt x="4826700" y="3313041"/>
                  <a:pt x="4826700" y="3709872"/>
                </a:cubicBezTo>
                <a:cubicBezTo>
                  <a:pt x="4826700" y="4194888"/>
                  <a:pt x="5097014" y="4616769"/>
                  <a:pt x="5495206" y="4833080"/>
                </a:cubicBezTo>
                <a:lnTo>
                  <a:pt x="5554641" y="4861712"/>
                </a:lnTo>
                <a:lnTo>
                  <a:pt x="0" y="6919527"/>
                </a:lnTo>
                <a:cubicBezTo>
                  <a:pt x="4418" y="4613018"/>
                  <a:pt x="8835" y="2306509"/>
                  <a:pt x="1325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22"/>
          </p:nvPr>
        </p:nvSpPr>
        <p:spPr>
          <a:xfrm>
            <a:off x="4987646" y="1"/>
            <a:ext cx="4156355" cy="5714999"/>
          </a:xfrm>
          <a:custGeom>
            <a:avLst/>
            <a:gdLst>
              <a:gd name="connsiteX0" fmla="*/ 5541806 w 5541806"/>
              <a:gd name="connsiteY0" fmla="*/ 0 h 6857999"/>
              <a:gd name="connsiteX1" fmla="*/ 5541806 w 5541806"/>
              <a:gd name="connsiteY1" fmla="*/ 6857999 h 6857999"/>
              <a:gd name="connsiteX2" fmla="*/ 0 w 5541806"/>
              <a:gd name="connsiteY2" fmla="*/ 4856930 h 6857999"/>
              <a:gd name="connsiteX3" fmla="*/ 49509 w 5541806"/>
              <a:gd name="connsiteY3" fmla="*/ 4833080 h 6857999"/>
              <a:gd name="connsiteX4" fmla="*/ 718014 w 5541806"/>
              <a:gd name="connsiteY4" fmla="*/ 3709872 h 6857999"/>
              <a:gd name="connsiteX5" fmla="*/ 343878 w 5541806"/>
              <a:gd name="connsiteY5" fmla="*/ 2806627 h 6857999"/>
              <a:gd name="connsiteX6" fmla="*/ 258111 w 5541806"/>
              <a:gd name="connsiteY6" fmla="*/ 27286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1806" h="6857999">
                <a:moveTo>
                  <a:pt x="5541806" y="0"/>
                </a:moveTo>
                <a:lnTo>
                  <a:pt x="5541806" y="6857999"/>
                </a:lnTo>
                <a:lnTo>
                  <a:pt x="0" y="4856930"/>
                </a:lnTo>
                <a:lnTo>
                  <a:pt x="49509" y="4833080"/>
                </a:lnTo>
                <a:cubicBezTo>
                  <a:pt x="447701" y="4616769"/>
                  <a:pt x="718014" y="4194888"/>
                  <a:pt x="718014" y="3709872"/>
                </a:cubicBezTo>
                <a:cubicBezTo>
                  <a:pt x="718014" y="3357133"/>
                  <a:pt x="575039" y="3037788"/>
                  <a:pt x="343878" y="2806627"/>
                </a:cubicBezTo>
                <a:lnTo>
                  <a:pt x="258111" y="272867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16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mple title with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imagen 12"/>
          <p:cNvSpPr>
            <a:spLocks noGrp="1"/>
          </p:cNvSpPr>
          <p:nvPr>
            <p:ph type="pic" sz="quarter" idx="21"/>
          </p:nvPr>
        </p:nvSpPr>
        <p:spPr>
          <a:xfrm>
            <a:off x="1" y="1467775"/>
            <a:ext cx="9144000" cy="3247571"/>
          </a:xfrm>
          <a:custGeom>
            <a:avLst/>
            <a:gdLst>
              <a:gd name="connsiteX0" fmla="*/ 2479610 w 12192000"/>
              <a:gd name="connsiteY0" fmla="*/ 671162 h 3897085"/>
              <a:gd name="connsiteX1" fmla="*/ 1202229 w 12192000"/>
              <a:gd name="connsiteY1" fmla="*/ 1948543 h 3897085"/>
              <a:gd name="connsiteX2" fmla="*/ 2479610 w 12192000"/>
              <a:gd name="connsiteY2" fmla="*/ 3225924 h 3897085"/>
              <a:gd name="connsiteX3" fmla="*/ 3756991 w 12192000"/>
              <a:gd name="connsiteY3" fmla="*/ 1948543 h 3897085"/>
              <a:gd name="connsiteX4" fmla="*/ 2479610 w 12192000"/>
              <a:gd name="connsiteY4" fmla="*/ 671162 h 3897085"/>
              <a:gd name="connsiteX5" fmla="*/ 0 w 12192000"/>
              <a:gd name="connsiteY5" fmla="*/ 0 h 3897085"/>
              <a:gd name="connsiteX6" fmla="*/ 12192000 w 12192000"/>
              <a:gd name="connsiteY6" fmla="*/ 0 h 3897085"/>
              <a:gd name="connsiteX7" fmla="*/ 12192000 w 12192000"/>
              <a:gd name="connsiteY7" fmla="*/ 3897085 h 3897085"/>
              <a:gd name="connsiteX8" fmla="*/ 0 w 12192000"/>
              <a:gd name="connsiteY8" fmla="*/ 3897085 h 38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897085">
                <a:moveTo>
                  <a:pt x="2479610" y="671162"/>
                </a:moveTo>
                <a:cubicBezTo>
                  <a:pt x="1774132" y="671162"/>
                  <a:pt x="1202229" y="1243065"/>
                  <a:pt x="1202229" y="1948543"/>
                </a:cubicBezTo>
                <a:cubicBezTo>
                  <a:pt x="1202229" y="2654021"/>
                  <a:pt x="1774132" y="3225924"/>
                  <a:pt x="2479610" y="3225924"/>
                </a:cubicBezTo>
                <a:cubicBezTo>
                  <a:pt x="3185088" y="3225924"/>
                  <a:pt x="3756991" y="2654021"/>
                  <a:pt x="3756991" y="1948543"/>
                </a:cubicBezTo>
                <a:cubicBezTo>
                  <a:pt x="3756991" y="1243065"/>
                  <a:pt x="3185088" y="671162"/>
                  <a:pt x="2479610" y="67116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897085"/>
                </a:lnTo>
                <a:lnTo>
                  <a:pt x="0" y="38970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0" name="Rectángulo redondeado 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20"/>
          </p:nvPr>
        </p:nvSpPr>
        <p:spPr>
          <a:xfrm>
            <a:off x="1011003" y="2148555"/>
            <a:ext cx="1697411" cy="1886012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48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mple title with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imagen 11"/>
          <p:cNvSpPr>
            <a:spLocks noGrp="1"/>
          </p:cNvSpPr>
          <p:nvPr>
            <p:ph type="pic" sz="quarter" idx="21"/>
          </p:nvPr>
        </p:nvSpPr>
        <p:spPr>
          <a:xfrm>
            <a:off x="4674030" y="-34138"/>
            <a:ext cx="4489849" cy="5776528"/>
          </a:xfrm>
          <a:custGeom>
            <a:avLst/>
            <a:gdLst>
              <a:gd name="connsiteX0" fmla="*/ 5986465 w 5986465"/>
              <a:gd name="connsiteY0" fmla="*/ 0 h 6931833"/>
              <a:gd name="connsiteX1" fmla="*/ 5973214 w 5986465"/>
              <a:gd name="connsiteY1" fmla="*/ 6931833 h 6931833"/>
              <a:gd name="connsiteX2" fmla="*/ 146123 w 5986465"/>
              <a:gd name="connsiteY2" fmla="*/ 4989470 h 6931833"/>
              <a:gd name="connsiteX3" fmla="*/ 218764 w 5986465"/>
              <a:gd name="connsiteY3" fmla="*/ 4970792 h 6931833"/>
              <a:gd name="connsiteX4" fmla="*/ 1116291 w 5986465"/>
              <a:gd name="connsiteY4" fmla="*/ 3750839 h 6931833"/>
              <a:gd name="connsiteX5" fmla="*/ 96347 w 5986465"/>
              <a:gd name="connsiteY5" fmla="*/ 2499410 h 6931833"/>
              <a:gd name="connsiteX6" fmla="*/ 0 w 5986465"/>
              <a:gd name="connsiteY6" fmla="*/ 2484706 h 69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6465" h="6931833">
                <a:moveTo>
                  <a:pt x="5986465" y="0"/>
                </a:moveTo>
                <a:lnTo>
                  <a:pt x="5973214" y="6931833"/>
                </a:lnTo>
                <a:lnTo>
                  <a:pt x="146123" y="4989470"/>
                </a:lnTo>
                <a:lnTo>
                  <a:pt x="218764" y="4970792"/>
                </a:lnTo>
                <a:cubicBezTo>
                  <a:pt x="738746" y="4809061"/>
                  <a:pt x="1116291" y="4324040"/>
                  <a:pt x="1116291" y="3750839"/>
                </a:cubicBezTo>
                <a:cubicBezTo>
                  <a:pt x="1116291" y="3133546"/>
                  <a:pt x="678428" y="2618521"/>
                  <a:pt x="96347" y="2499410"/>
                </a:cubicBezTo>
                <a:lnTo>
                  <a:pt x="0" y="248470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0" name="Rectángulo redondeado 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20"/>
          </p:nvPr>
        </p:nvSpPr>
        <p:spPr>
          <a:xfrm>
            <a:off x="3704507" y="2148555"/>
            <a:ext cx="1697411" cy="1886012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22"/>
          </p:nvPr>
        </p:nvSpPr>
        <p:spPr>
          <a:xfrm>
            <a:off x="-19877" y="389431"/>
            <a:ext cx="4442222" cy="3344728"/>
          </a:xfrm>
          <a:custGeom>
            <a:avLst/>
            <a:gdLst>
              <a:gd name="connsiteX0" fmla="*/ 13252 w 5922963"/>
              <a:gd name="connsiteY0" fmla="*/ 0 h 4013674"/>
              <a:gd name="connsiteX1" fmla="*/ 5922963 w 5922963"/>
              <a:gd name="connsiteY1" fmla="*/ 1978468 h 4013674"/>
              <a:gd name="connsiteX2" fmla="*/ 5840017 w 5922963"/>
              <a:gd name="connsiteY2" fmla="*/ 1991127 h 4013674"/>
              <a:gd name="connsiteX3" fmla="*/ 4820073 w 5922963"/>
              <a:gd name="connsiteY3" fmla="*/ 3242556 h 4013674"/>
              <a:gd name="connsiteX4" fmla="*/ 5038230 w 5922963"/>
              <a:gd name="connsiteY4" fmla="*/ 3956752 h 4013674"/>
              <a:gd name="connsiteX5" fmla="*/ 5080796 w 5922963"/>
              <a:gd name="connsiteY5" fmla="*/ 4013674 h 4013674"/>
              <a:gd name="connsiteX6" fmla="*/ 0 w 5922963"/>
              <a:gd name="connsiteY6" fmla="*/ 2320076 h 4013674"/>
              <a:gd name="connsiteX7" fmla="*/ 13252 w 5922963"/>
              <a:gd name="connsiteY7" fmla="*/ 0 h 40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2963" h="4013674">
                <a:moveTo>
                  <a:pt x="13252" y="0"/>
                </a:moveTo>
                <a:lnTo>
                  <a:pt x="5922963" y="1978468"/>
                </a:lnTo>
                <a:lnTo>
                  <a:pt x="5840017" y="1991127"/>
                </a:lnTo>
                <a:cubicBezTo>
                  <a:pt x="5257936" y="2110238"/>
                  <a:pt x="4820073" y="2625263"/>
                  <a:pt x="4820073" y="3242556"/>
                </a:cubicBezTo>
                <a:cubicBezTo>
                  <a:pt x="4820073" y="3507110"/>
                  <a:pt x="4900497" y="3752881"/>
                  <a:pt x="5038230" y="3956752"/>
                </a:cubicBezTo>
                <a:lnTo>
                  <a:pt x="5080796" y="4013674"/>
                </a:lnTo>
                <a:lnTo>
                  <a:pt x="0" y="2320076"/>
                </a:lnTo>
                <a:cubicBezTo>
                  <a:pt x="4417" y="1546717"/>
                  <a:pt x="8835" y="773359"/>
                  <a:pt x="1325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15" name="Marcador de imagen 24"/>
          <p:cNvSpPr>
            <a:spLocks noGrp="1"/>
          </p:cNvSpPr>
          <p:nvPr>
            <p:ph type="pic" sz="quarter" idx="23"/>
          </p:nvPr>
        </p:nvSpPr>
        <p:spPr>
          <a:xfrm>
            <a:off x="-19878" y="2675431"/>
            <a:ext cx="8239539" cy="3059832"/>
          </a:xfrm>
          <a:custGeom>
            <a:avLst/>
            <a:gdLst>
              <a:gd name="connsiteX0" fmla="*/ 0 w 12192000"/>
              <a:gd name="connsiteY0" fmla="*/ 0 h 3897085"/>
              <a:gd name="connsiteX1" fmla="*/ 12192000 w 12192000"/>
              <a:gd name="connsiteY1" fmla="*/ 0 h 3897085"/>
              <a:gd name="connsiteX2" fmla="*/ 12192000 w 12192000"/>
              <a:gd name="connsiteY2" fmla="*/ 3897085 h 3897085"/>
              <a:gd name="connsiteX3" fmla="*/ 0 w 12192000"/>
              <a:gd name="connsiteY3" fmla="*/ 3897085 h 3897085"/>
              <a:gd name="connsiteX4" fmla="*/ 0 w 12192000"/>
              <a:gd name="connsiteY4" fmla="*/ 0 h 3897085"/>
              <a:gd name="connsiteX0" fmla="*/ 0 w 12218504"/>
              <a:gd name="connsiteY0" fmla="*/ 1802296 h 5699381"/>
              <a:gd name="connsiteX1" fmla="*/ 12218504 w 12218504"/>
              <a:gd name="connsiteY1" fmla="*/ 0 h 5699381"/>
              <a:gd name="connsiteX2" fmla="*/ 12192000 w 12218504"/>
              <a:gd name="connsiteY2" fmla="*/ 5699381 h 5699381"/>
              <a:gd name="connsiteX3" fmla="*/ 0 w 12218504"/>
              <a:gd name="connsiteY3" fmla="*/ 5699381 h 5699381"/>
              <a:gd name="connsiteX4" fmla="*/ 0 w 12218504"/>
              <a:gd name="connsiteY4" fmla="*/ 1802296 h 5699381"/>
              <a:gd name="connsiteX0" fmla="*/ 6042991 w 12218504"/>
              <a:gd name="connsiteY0" fmla="*/ 2478157 h 5699381"/>
              <a:gd name="connsiteX1" fmla="*/ 12218504 w 12218504"/>
              <a:gd name="connsiteY1" fmla="*/ 0 h 5699381"/>
              <a:gd name="connsiteX2" fmla="*/ 12192000 w 12218504"/>
              <a:gd name="connsiteY2" fmla="*/ 5699381 h 5699381"/>
              <a:gd name="connsiteX3" fmla="*/ 0 w 12218504"/>
              <a:gd name="connsiteY3" fmla="*/ 5699381 h 5699381"/>
              <a:gd name="connsiteX4" fmla="*/ 6042991 w 12218504"/>
              <a:gd name="connsiteY4" fmla="*/ 2478157 h 5699381"/>
              <a:gd name="connsiteX0" fmla="*/ 6042991 w 12218504"/>
              <a:gd name="connsiteY0" fmla="*/ 2478157 h 6931833"/>
              <a:gd name="connsiteX1" fmla="*/ 12218504 w 12218504"/>
              <a:gd name="connsiteY1" fmla="*/ 0 h 6931833"/>
              <a:gd name="connsiteX2" fmla="*/ 12205253 w 12218504"/>
              <a:gd name="connsiteY2" fmla="*/ 6931833 h 6931833"/>
              <a:gd name="connsiteX3" fmla="*/ 0 w 12218504"/>
              <a:gd name="connsiteY3" fmla="*/ 5699381 h 6931833"/>
              <a:gd name="connsiteX4" fmla="*/ 6042991 w 12218504"/>
              <a:gd name="connsiteY4" fmla="*/ 2478157 h 6931833"/>
              <a:gd name="connsiteX0" fmla="*/ 0 w 6175513"/>
              <a:gd name="connsiteY0" fmla="*/ 2478157 h 6931833"/>
              <a:gd name="connsiteX1" fmla="*/ 6175513 w 6175513"/>
              <a:gd name="connsiteY1" fmla="*/ 0 h 6931833"/>
              <a:gd name="connsiteX2" fmla="*/ 6162262 w 6175513"/>
              <a:gd name="connsiteY2" fmla="*/ 6931833 h 6931833"/>
              <a:gd name="connsiteX3" fmla="*/ 0 w 6175513"/>
              <a:gd name="connsiteY3" fmla="*/ 4877746 h 6931833"/>
              <a:gd name="connsiteX4" fmla="*/ 0 w 6175513"/>
              <a:gd name="connsiteY4" fmla="*/ 2478157 h 6931833"/>
              <a:gd name="connsiteX0" fmla="*/ 13252 w 6175513"/>
              <a:gd name="connsiteY0" fmla="*/ 2557670 h 6931833"/>
              <a:gd name="connsiteX1" fmla="*/ 6175513 w 6175513"/>
              <a:gd name="connsiteY1" fmla="*/ 0 h 6931833"/>
              <a:gd name="connsiteX2" fmla="*/ 6162262 w 6175513"/>
              <a:gd name="connsiteY2" fmla="*/ 6931833 h 6931833"/>
              <a:gd name="connsiteX3" fmla="*/ 0 w 6175513"/>
              <a:gd name="connsiteY3" fmla="*/ 4877746 h 6931833"/>
              <a:gd name="connsiteX4" fmla="*/ 13252 w 6175513"/>
              <a:gd name="connsiteY4" fmla="*/ 2557670 h 6931833"/>
              <a:gd name="connsiteX0" fmla="*/ 13252 w 6162262"/>
              <a:gd name="connsiteY0" fmla="*/ 0 h 4374163"/>
              <a:gd name="connsiteX1" fmla="*/ 6109252 w 6162262"/>
              <a:gd name="connsiteY1" fmla="*/ 2040834 h 4374163"/>
              <a:gd name="connsiteX2" fmla="*/ 6162262 w 6162262"/>
              <a:gd name="connsiteY2" fmla="*/ 4374163 h 4374163"/>
              <a:gd name="connsiteX3" fmla="*/ 0 w 6162262"/>
              <a:gd name="connsiteY3" fmla="*/ 2320076 h 4374163"/>
              <a:gd name="connsiteX4" fmla="*/ 13252 w 6162262"/>
              <a:gd name="connsiteY4" fmla="*/ 0 h 4374163"/>
              <a:gd name="connsiteX0" fmla="*/ 13252 w 10986052"/>
              <a:gd name="connsiteY0" fmla="*/ 0 h 4374163"/>
              <a:gd name="connsiteX1" fmla="*/ 10986052 w 10986052"/>
              <a:gd name="connsiteY1" fmla="*/ 3657599 h 4374163"/>
              <a:gd name="connsiteX2" fmla="*/ 6162262 w 10986052"/>
              <a:gd name="connsiteY2" fmla="*/ 4374163 h 4374163"/>
              <a:gd name="connsiteX3" fmla="*/ 0 w 10986052"/>
              <a:gd name="connsiteY3" fmla="*/ 2320076 h 4374163"/>
              <a:gd name="connsiteX4" fmla="*/ 13252 w 10986052"/>
              <a:gd name="connsiteY4" fmla="*/ 0 h 4374163"/>
              <a:gd name="connsiteX0" fmla="*/ 13252 w 10986052"/>
              <a:gd name="connsiteY0" fmla="*/ 0 h 3671798"/>
              <a:gd name="connsiteX1" fmla="*/ 10986052 w 10986052"/>
              <a:gd name="connsiteY1" fmla="*/ 3657599 h 3671798"/>
              <a:gd name="connsiteX2" fmla="*/ 4081671 w 10986052"/>
              <a:gd name="connsiteY2" fmla="*/ 3671798 h 3671798"/>
              <a:gd name="connsiteX3" fmla="*/ 0 w 10986052"/>
              <a:gd name="connsiteY3" fmla="*/ 2320076 h 3671798"/>
              <a:gd name="connsiteX4" fmla="*/ 13252 w 10986052"/>
              <a:gd name="connsiteY4" fmla="*/ 0 h 367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6052" h="3671798">
                <a:moveTo>
                  <a:pt x="13252" y="0"/>
                </a:moveTo>
                <a:lnTo>
                  <a:pt x="10986052" y="3657599"/>
                </a:lnTo>
                <a:lnTo>
                  <a:pt x="4081671" y="3671798"/>
                </a:lnTo>
                <a:lnTo>
                  <a:pt x="0" y="2320076"/>
                </a:lnTo>
                <a:cubicBezTo>
                  <a:pt x="4417" y="1546717"/>
                  <a:pt x="8835" y="773359"/>
                  <a:pt x="13252" y="0"/>
                </a:cubicBezTo>
                <a:close/>
              </a:path>
            </a:pathLst>
          </a:custGeom>
        </p:spPr>
        <p:txBody>
          <a:bodyPr anchor="ctr"/>
          <a:lstStyle>
            <a:lvl1pPr>
              <a:defRPr sz="9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mple title with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0" name="Rectángulo redondeado 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2" name="Paralelogramo 1"/>
          <p:cNvSpPr/>
          <p:nvPr userDrawn="1"/>
        </p:nvSpPr>
        <p:spPr>
          <a:xfrm>
            <a:off x="457201" y="1855303"/>
            <a:ext cx="8398565" cy="2816088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19" name="Marcador de imagen 18"/>
          <p:cNvSpPr>
            <a:spLocks noGrp="1"/>
          </p:cNvSpPr>
          <p:nvPr>
            <p:ph type="pic" sz="quarter" idx="21"/>
          </p:nvPr>
        </p:nvSpPr>
        <p:spPr>
          <a:xfrm>
            <a:off x="1868390" y="1486132"/>
            <a:ext cx="5136350" cy="3510257"/>
          </a:xfrm>
          <a:custGeom>
            <a:avLst/>
            <a:gdLst>
              <a:gd name="connsiteX0" fmla="*/ 1053077 w 6848466"/>
              <a:gd name="connsiteY0" fmla="*/ 0 h 4212308"/>
              <a:gd name="connsiteX1" fmla="*/ 6848466 w 6848466"/>
              <a:gd name="connsiteY1" fmla="*/ 0 h 4212308"/>
              <a:gd name="connsiteX2" fmla="*/ 5795389 w 6848466"/>
              <a:gd name="connsiteY2" fmla="*/ 4212308 h 4212308"/>
              <a:gd name="connsiteX3" fmla="*/ 0 w 6848466"/>
              <a:gd name="connsiteY3" fmla="*/ 4212308 h 421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8466" h="4212308">
                <a:moveTo>
                  <a:pt x="1053077" y="0"/>
                </a:moveTo>
                <a:lnTo>
                  <a:pt x="6848466" y="0"/>
                </a:lnTo>
                <a:lnTo>
                  <a:pt x="5795389" y="4212308"/>
                </a:lnTo>
                <a:lnTo>
                  <a:pt x="0" y="421230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60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imagen 24"/>
          <p:cNvSpPr>
            <a:spLocks noGrp="1"/>
          </p:cNvSpPr>
          <p:nvPr>
            <p:ph type="pic" sz="quarter" idx="19"/>
          </p:nvPr>
        </p:nvSpPr>
        <p:spPr>
          <a:xfrm>
            <a:off x="-8199" y="0"/>
            <a:ext cx="9152198" cy="5715000"/>
          </a:xfrm>
          <a:prstGeom prst="rect">
            <a:avLst/>
          </a:prstGeom>
        </p:spPr>
        <p:txBody>
          <a:bodyPr anchor="ctr"/>
          <a:lstStyle/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602" y="1007656"/>
            <a:ext cx="4258981" cy="205263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Example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718603" y="3158616"/>
            <a:ext cx="2909501" cy="5899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25" b="1" i="0" cap="all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</p:spTree>
    <p:extLst>
      <p:ext uri="{BB962C8B-B14F-4D97-AF65-F5344CB8AC3E}">
        <p14:creationId xmlns:p14="http://schemas.microsoft.com/office/powerpoint/2010/main" val="11209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mple title with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0" name="Rectángulo redondeado 9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2" name="Paralelogramo 1"/>
          <p:cNvSpPr/>
          <p:nvPr userDrawn="1"/>
        </p:nvSpPr>
        <p:spPr>
          <a:xfrm>
            <a:off x="457201" y="1855303"/>
            <a:ext cx="8398565" cy="2816088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12" name="Marcador de imagen 11"/>
          <p:cNvSpPr>
            <a:spLocks noGrp="1"/>
          </p:cNvSpPr>
          <p:nvPr>
            <p:ph type="pic" sz="quarter" idx="21"/>
          </p:nvPr>
        </p:nvSpPr>
        <p:spPr>
          <a:xfrm>
            <a:off x="3498407" y="1486132"/>
            <a:ext cx="5136350" cy="3510257"/>
          </a:xfrm>
          <a:custGeom>
            <a:avLst/>
            <a:gdLst>
              <a:gd name="connsiteX0" fmla="*/ 1455552 w 6848466"/>
              <a:gd name="connsiteY0" fmla="*/ 0 h 4212308"/>
              <a:gd name="connsiteX1" fmla="*/ 6848466 w 6848466"/>
              <a:gd name="connsiteY1" fmla="*/ 0 h 4212308"/>
              <a:gd name="connsiteX2" fmla="*/ 5795389 w 6848466"/>
              <a:gd name="connsiteY2" fmla="*/ 4212308 h 4212308"/>
              <a:gd name="connsiteX3" fmla="*/ 389332 w 6848466"/>
              <a:gd name="connsiteY3" fmla="*/ 4212308 h 4212308"/>
              <a:gd name="connsiteX4" fmla="*/ 1053077 w 6848466"/>
              <a:gd name="connsiteY4" fmla="*/ 0 h 4212308"/>
              <a:gd name="connsiteX5" fmla="*/ 1310305 w 6848466"/>
              <a:gd name="connsiteY5" fmla="*/ 0 h 4212308"/>
              <a:gd name="connsiteX6" fmla="*/ 244085 w 6848466"/>
              <a:gd name="connsiteY6" fmla="*/ 4212308 h 4212308"/>
              <a:gd name="connsiteX7" fmla="*/ 0 w 6848466"/>
              <a:gd name="connsiteY7" fmla="*/ 4212308 h 421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66" h="4212308">
                <a:moveTo>
                  <a:pt x="1455552" y="0"/>
                </a:moveTo>
                <a:lnTo>
                  <a:pt x="6848466" y="0"/>
                </a:lnTo>
                <a:lnTo>
                  <a:pt x="5795389" y="4212308"/>
                </a:lnTo>
                <a:lnTo>
                  <a:pt x="389332" y="4212308"/>
                </a:lnTo>
                <a:close/>
                <a:moveTo>
                  <a:pt x="1053077" y="0"/>
                </a:moveTo>
                <a:lnTo>
                  <a:pt x="1310305" y="0"/>
                </a:lnTo>
                <a:lnTo>
                  <a:pt x="244085" y="4212308"/>
                </a:lnTo>
                <a:lnTo>
                  <a:pt x="0" y="421230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sz="9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16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515759"/>
            <a:ext cx="7772400" cy="68130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>
                <a:solidFill>
                  <a:schemeClr val="accent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107932"/>
            <a:ext cx="7772400" cy="16545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9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063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29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63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76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39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29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19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602" y="1007656"/>
            <a:ext cx="4258981" cy="205263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50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Example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718603" y="3158616"/>
            <a:ext cx="2909501" cy="5899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25" b="1" i="0" cap="all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7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9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12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41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74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imagen 21"/>
          <p:cNvSpPr>
            <a:spLocks noGrp="1"/>
          </p:cNvSpPr>
          <p:nvPr>
            <p:ph type="pic" sz="quarter" idx="19"/>
          </p:nvPr>
        </p:nvSpPr>
        <p:spPr>
          <a:xfrm>
            <a:off x="-8199" y="1080855"/>
            <a:ext cx="9152198" cy="3118796"/>
          </a:xfrm>
          <a:custGeom>
            <a:avLst/>
            <a:gdLst>
              <a:gd name="connsiteX0" fmla="*/ 0 w 12202931"/>
              <a:gd name="connsiteY0" fmla="*/ 0 h 3742555"/>
              <a:gd name="connsiteX1" fmla="*/ 5846092 w 12202931"/>
              <a:gd name="connsiteY1" fmla="*/ 0 h 3742555"/>
              <a:gd name="connsiteX2" fmla="*/ 6084354 w 12202931"/>
              <a:gd name="connsiteY2" fmla="*/ 238263 h 3742555"/>
              <a:gd name="connsiteX3" fmla="*/ 6322617 w 12202931"/>
              <a:gd name="connsiteY3" fmla="*/ 0 h 3742555"/>
              <a:gd name="connsiteX4" fmla="*/ 12202931 w 12202931"/>
              <a:gd name="connsiteY4" fmla="*/ 0 h 3742555"/>
              <a:gd name="connsiteX5" fmla="*/ 12202931 w 12202931"/>
              <a:gd name="connsiteY5" fmla="*/ 3742555 h 3742555"/>
              <a:gd name="connsiteX6" fmla="*/ 6332710 w 12202931"/>
              <a:gd name="connsiteY6" fmla="*/ 3742555 h 3742555"/>
              <a:gd name="connsiteX7" fmla="*/ 6084354 w 12202931"/>
              <a:gd name="connsiteY7" fmla="*/ 3494199 h 3742555"/>
              <a:gd name="connsiteX8" fmla="*/ 5835998 w 12202931"/>
              <a:gd name="connsiteY8" fmla="*/ 3742555 h 3742555"/>
              <a:gd name="connsiteX9" fmla="*/ 0 w 12202931"/>
              <a:gd name="connsiteY9" fmla="*/ 3742555 h 374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2931" h="3742555">
                <a:moveTo>
                  <a:pt x="0" y="0"/>
                </a:moveTo>
                <a:lnTo>
                  <a:pt x="5846092" y="0"/>
                </a:lnTo>
                <a:lnTo>
                  <a:pt x="6084354" y="238263"/>
                </a:lnTo>
                <a:lnTo>
                  <a:pt x="6322617" y="0"/>
                </a:lnTo>
                <a:lnTo>
                  <a:pt x="12202931" y="0"/>
                </a:lnTo>
                <a:lnTo>
                  <a:pt x="12202931" y="3742555"/>
                </a:lnTo>
                <a:lnTo>
                  <a:pt x="6332710" y="3742555"/>
                </a:lnTo>
                <a:lnTo>
                  <a:pt x="6084354" y="3494199"/>
                </a:lnTo>
                <a:lnTo>
                  <a:pt x="5835998" y="3742555"/>
                </a:lnTo>
                <a:lnTo>
                  <a:pt x="0" y="37425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r">
              <a:defRPr sz="900"/>
            </a:lvl1pPr>
          </a:lstStyle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602" y="1401704"/>
            <a:ext cx="4258981" cy="170562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37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Example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718603" y="3158616"/>
            <a:ext cx="2909501" cy="5899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25" b="1" i="0" cap="all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23" name="Rombo 22"/>
          <p:cNvSpPr/>
          <p:nvPr userDrawn="1"/>
        </p:nvSpPr>
        <p:spPr>
          <a:xfrm>
            <a:off x="4368800" y="769879"/>
            <a:ext cx="372534" cy="413927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24" name="Rombo 23"/>
          <p:cNvSpPr/>
          <p:nvPr userDrawn="1"/>
        </p:nvSpPr>
        <p:spPr>
          <a:xfrm>
            <a:off x="4368800" y="4077355"/>
            <a:ext cx="372534" cy="413927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20803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718600" y="1560721"/>
            <a:ext cx="3705917" cy="86047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</a:p>
          <a:p>
            <a:pPr lvl="0"/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718600" y="2482649"/>
            <a:ext cx="3705917" cy="45473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s-ES_tradnl" b="0" i="0" smtClean="0">
                <a:effectLst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Suspendisse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potenti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Morbi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erat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mauris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tristique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pharetra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elit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eget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sodales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gravida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lacus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Nulla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fermentum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sollicitudin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cursus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718600" y="1315064"/>
            <a:ext cx="3705917" cy="24550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7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12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211875" y="1149978"/>
            <a:ext cx="4712493" cy="27877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s-ES_tradnl" b="0" i="0" smtClean="0">
                <a:effectLst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Suspendisse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potenti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Morbi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erat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mauris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tristique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pharetra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elit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eget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sodales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gravida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lacus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7" name="Rectángulo redondeado 6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079" y="1548037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079" y="19482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079" y="2376733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7" name="Marcador de texto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079" y="2794652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079" y="3214291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079" y="3598488"/>
            <a:ext cx="319623" cy="32226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FontAwesome" charset="0"/>
                <a:ea typeface="FontAwesome" charset="0"/>
                <a:cs typeface="FontAwesome" charset="0"/>
              </a:defRPr>
            </a:lvl1pPr>
          </a:lstStyle>
          <a:p>
            <a:pPr lvl="0"/>
            <a:r>
              <a:rPr lang="es-ES_tradnl" sz="1500" dirty="0">
                <a:solidFill>
                  <a:schemeClr val="bg1"/>
                </a:solidFill>
                <a:latin typeface="FontAwesome"/>
                <a:ea typeface="FontAwesome"/>
                <a:cs typeface="FontAwesome"/>
                <a:sym typeface="FontAwesome"/>
              </a:rPr>
              <a:t>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83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imagen 24"/>
          <p:cNvSpPr>
            <a:spLocks noGrp="1"/>
          </p:cNvSpPr>
          <p:nvPr>
            <p:ph type="pic" sz="quarter" idx="20"/>
          </p:nvPr>
        </p:nvSpPr>
        <p:spPr>
          <a:xfrm>
            <a:off x="-8199" y="0"/>
            <a:ext cx="9152198" cy="5715000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1875" y="712684"/>
            <a:ext cx="4712493" cy="43031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emon/Milk" charset="0"/>
                <a:ea typeface="Lemon/Milk" charset="0"/>
                <a:cs typeface="Lemon/Milk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2211875" y="1149978"/>
            <a:ext cx="4712493" cy="27877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s-ES_tradnl" b="0" i="0" smtClean="0">
                <a:effectLst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Suspendisse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potenti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Morbi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erat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mauris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tristique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pharetra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elit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eget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sodales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gravida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s-ES_tradnl" b="0" i="0" dirty="0" err="1">
                <a:solidFill>
                  <a:srgbClr val="000000"/>
                </a:solidFill>
                <a:effectLst/>
                <a:latin typeface="Arial" charset="0"/>
              </a:rPr>
              <a:t>lacus</a:t>
            </a:r>
            <a:r>
              <a:rPr lang="es-ES_tradnl" b="0" i="0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211875" y="467026"/>
            <a:ext cx="4712493" cy="24550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125" b="1" i="0" baseline="0">
                <a:ln>
                  <a:noFill/>
                </a:ln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6858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0287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37160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_tradnl" dirty="0"/>
              <a:t>TITLE EXAMPLE HERE</a:t>
            </a:r>
          </a:p>
        </p:txBody>
      </p:sp>
      <p:sp>
        <p:nvSpPr>
          <p:cNvPr id="7" name="Rectángulo redondeado 6"/>
          <p:cNvSpPr/>
          <p:nvPr userDrawn="1"/>
        </p:nvSpPr>
        <p:spPr>
          <a:xfrm flipV="1">
            <a:off x="4058210" y="337294"/>
            <a:ext cx="1019822" cy="7332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4727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6"/>
          <p:cNvSpPr/>
          <p:nvPr userDrawn="1"/>
        </p:nvSpPr>
        <p:spPr>
          <a:xfrm flipV="1">
            <a:off x="0" y="1491474"/>
            <a:ext cx="366418" cy="2476392"/>
          </a:xfrm>
          <a:custGeom>
            <a:avLst/>
            <a:gdLst>
              <a:gd name="connsiteX0" fmla="*/ 0 w 609600"/>
              <a:gd name="connsiteY0" fmla="*/ 3573012 h 3573012"/>
              <a:gd name="connsiteX1" fmla="*/ 484714 w 609600"/>
              <a:gd name="connsiteY1" fmla="*/ 3573012 h 3573012"/>
              <a:gd name="connsiteX2" fmla="*/ 609600 w 609600"/>
              <a:gd name="connsiteY2" fmla="*/ 3448126 h 3573012"/>
              <a:gd name="connsiteX3" fmla="*/ 609600 w 609600"/>
              <a:gd name="connsiteY3" fmla="*/ 124886 h 3573012"/>
              <a:gd name="connsiteX4" fmla="*/ 484714 w 609600"/>
              <a:gd name="connsiteY4" fmla="*/ 0 h 3573012"/>
              <a:gd name="connsiteX5" fmla="*/ 0 w 609600"/>
              <a:gd name="connsiteY5" fmla="*/ 0 h 357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" h="3573012">
                <a:moveTo>
                  <a:pt x="0" y="3573012"/>
                </a:moveTo>
                <a:lnTo>
                  <a:pt x="484714" y="3573012"/>
                </a:lnTo>
                <a:cubicBezTo>
                  <a:pt x="553687" y="3573012"/>
                  <a:pt x="609600" y="3517099"/>
                  <a:pt x="609600" y="3448126"/>
                </a:cubicBezTo>
                <a:lnTo>
                  <a:pt x="609600" y="124886"/>
                </a:lnTo>
                <a:cubicBezTo>
                  <a:pt x="609600" y="55913"/>
                  <a:pt x="553687" y="0"/>
                  <a:pt x="4847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3"/>
          </a:p>
        </p:txBody>
      </p:sp>
    </p:spTree>
    <p:extLst>
      <p:ext uri="{BB962C8B-B14F-4D97-AF65-F5344CB8AC3E}">
        <p14:creationId xmlns:p14="http://schemas.microsoft.com/office/powerpoint/2010/main" val="16061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ctr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649" r:id="rId13"/>
    <p:sldLayoutId id="2147483721" r:id="rId14"/>
    <p:sldLayoutId id="2147483655" r:id="rId15"/>
    <p:sldLayoutId id="2147483688" r:id="rId16"/>
    <p:sldLayoutId id="2147483695" r:id="rId17"/>
    <p:sldLayoutId id="2147483696" r:id="rId18"/>
    <p:sldLayoutId id="2147483697" r:id="rId19"/>
    <p:sldLayoutId id="2147483712" r:id="rId20"/>
    <p:sldLayoutId id="2147483651" r:id="rId21"/>
    <p:sldLayoutId id="2147483676" r:id="rId22"/>
    <p:sldLayoutId id="2147483682" r:id="rId23"/>
    <p:sldLayoutId id="2147483683" r:id="rId24"/>
    <p:sldLayoutId id="2147483685" r:id="rId25"/>
    <p:sldLayoutId id="2147483686" r:id="rId26"/>
    <p:sldLayoutId id="2147483687" r:id="rId27"/>
    <p:sldLayoutId id="2147483654" r:id="rId28"/>
    <p:sldLayoutId id="2147483656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ABB68509-BFD8-41C4-AFB0-B64F613564A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761970"/>
              <a:t>14/01/2018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1970"/>
            <a:fld id="{809DD74C-5EDF-4704-93C8-01540F73461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9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290545" y="2203770"/>
            <a:ext cx="4772313" cy="1363437"/>
          </a:xfrm>
          <a:prstGeom prst="rect">
            <a:avLst/>
          </a:prstGeom>
          <a:solidFill>
            <a:srgbClr val="081F3F"/>
          </a:solidFill>
          <a:ln w="6350" cap="flat" cmpd="sng" algn="ctr">
            <a:solidFill>
              <a:srgbClr val="081F3F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_tradnl"/>
            </a:defPPr>
            <a:lvl1pPr marL="0" algn="ctr" defTabSz="71323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600" b="1" dirty="0" smtClean="0">
                <a:ln w="9525">
                  <a:solidFill>
                    <a:srgbClr val="FAC61B"/>
                  </a:solidFill>
                  <a:prstDash val="solid"/>
                </a:ln>
                <a:solidFill>
                  <a:srgbClr val="FAC61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Mitra" panose="00000400000000000000" pitchFamily="2" charset="-78"/>
              </a:rPr>
              <a:t>    طراحی کسب و کار </a:t>
            </a:r>
          </a:p>
          <a:p>
            <a:pPr algn="r" rtl="1"/>
            <a:r>
              <a:rPr lang="fa-IR" sz="24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	      مدرس: خیام عسگری</a:t>
            </a:r>
            <a:endParaRPr lang="fa-IR" sz="24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290545" y="4846456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27971" y="-7551"/>
            <a:ext cx="9688407" cy="64661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-661785" y="-154508"/>
            <a:ext cx="10069286" cy="6760028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414260" y="225197"/>
            <a:ext cx="714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مزیت های داشتن طرح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6" name="Rounded Rectangle 20"/>
          <p:cNvSpPr/>
          <p:nvPr/>
        </p:nvSpPr>
        <p:spPr>
          <a:xfrm>
            <a:off x="7729014" y="1503734"/>
            <a:ext cx="377412" cy="37741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b="1" dirty="0" smtClean="0">
                <a:cs typeface="B Nazanin" panose="00000400000000000000" pitchFamily="2" charset="-78"/>
              </a:rPr>
              <a:t>2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1940" y="932879"/>
            <a:ext cx="2977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cs typeface="B Mitra" panose="00000400000000000000" pitchFamily="2" charset="-78"/>
              </a:rPr>
              <a:t>مشاهده نتایج در بلند مدت و کوتاه مدت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7190" y="1492385"/>
            <a:ext cx="2821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cs typeface="B Mitra" panose="00000400000000000000" pitchFamily="2" charset="-78"/>
              </a:rPr>
              <a:t>یک </a:t>
            </a:r>
            <a:r>
              <a:rPr lang="fa-IR" sz="2000" dirty="0">
                <a:cs typeface="B Mitra" panose="00000400000000000000" pitchFamily="2" charset="-78"/>
              </a:rPr>
              <a:t>ابزار ارتباطی در </a:t>
            </a:r>
            <a:r>
              <a:rPr lang="fa-IR" sz="2000" dirty="0" smtClean="0">
                <a:cs typeface="B Mitra" panose="00000400000000000000" pitchFamily="2" charset="-78"/>
              </a:rPr>
              <a:t>سازمان</a:t>
            </a:r>
            <a:endParaRPr lang="fa-IR" sz="2000" dirty="0">
              <a:cs typeface="B Mitra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2233" y="2088360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cs typeface="B Mitra" panose="00000400000000000000" pitchFamily="2" charset="-78"/>
              </a:rPr>
              <a:t>برای </a:t>
            </a:r>
            <a:r>
              <a:rPr lang="fa-IR" sz="2000" dirty="0" smtClean="0">
                <a:cs typeface="B Mitra" panose="00000400000000000000" pitchFamily="2" charset="-78"/>
              </a:rPr>
              <a:t>توسعه </a:t>
            </a:r>
            <a:r>
              <a:rPr lang="fa-IR" sz="2000" dirty="0">
                <a:cs typeface="B Mitra" panose="00000400000000000000" pitchFamily="2" charset="-78"/>
              </a:rPr>
              <a:t>کسب و کار مفید است</a:t>
            </a:r>
          </a:p>
        </p:txBody>
      </p:sp>
      <p:sp>
        <p:nvSpPr>
          <p:cNvPr id="14" name="Rounded Rectangle 20"/>
          <p:cNvSpPr/>
          <p:nvPr/>
        </p:nvSpPr>
        <p:spPr>
          <a:xfrm>
            <a:off x="7728394" y="2675228"/>
            <a:ext cx="377412" cy="37741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dirty="0" smtClean="0">
                <a:cs typeface="B Nazanin" panose="00000400000000000000" pitchFamily="2" charset="-78"/>
              </a:rPr>
              <a:t>4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1988" y="2647357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cs typeface="B Mitra" panose="00000400000000000000" pitchFamily="2" charset="-78"/>
              </a:rPr>
              <a:t>صرفه جویی در زمان و پول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05257" y="3891526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 smtClean="0">
                <a:cs typeface="B Mitra" panose="00000400000000000000" pitchFamily="2" charset="-78"/>
              </a:rPr>
              <a:t>ایجاد تمرکز</a:t>
            </a:r>
            <a:endParaRPr lang="fa-IR" sz="2000" dirty="0">
              <a:cs typeface="B Mitra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6058" y="4473407"/>
            <a:ext cx="2499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cs typeface="B Mitra" panose="00000400000000000000" pitchFamily="2" charset="-78"/>
              </a:rPr>
              <a:t>یافتن ویژگی های منحصر به فرد</a:t>
            </a:r>
          </a:p>
        </p:txBody>
      </p:sp>
      <p:sp>
        <p:nvSpPr>
          <p:cNvPr id="19" name="Rounded Rectangle 20"/>
          <p:cNvSpPr/>
          <p:nvPr/>
        </p:nvSpPr>
        <p:spPr>
          <a:xfrm>
            <a:off x="7762470" y="4513403"/>
            <a:ext cx="377412" cy="37741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dirty="0" smtClean="0">
                <a:cs typeface="B Nazanin" panose="00000400000000000000" pitchFamily="2" charset="-78"/>
              </a:rPr>
              <a:t>7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20" name="Rounded Rectangle 20"/>
          <p:cNvSpPr/>
          <p:nvPr/>
        </p:nvSpPr>
        <p:spPr>
          <a:xfrm>
            <a:off x="7762470" y="3894945"/>
            <a:ext cx="377412" cy="37741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b="1" dirty="0" smtClean="0">
                <a:cs typeface="B Nazanin" panose="00000400000000000000" pitchFamily="2" charset="-78"/>
              </a:rPr>
              <a:t>6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23" name="Rounded Rectangle 20"/>
          <p:cNvSpPr/>
          <p:nvPr/>
        </p:nvSpPr>
        <p:spPr>
          <a:xfrm>
            <a:off x="7729014" y="2111058"/>
            <a:ext cx="377412" cy="37741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dirty="0" smtClean="0">
                <a:cs typeface="B Nazanin" panose="00000400000000000000" pitchFamily="2" charset="-78"/>
              </a:rPr>
              <a:t>3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25" name="Rounded Rectangle 20"/>
          <p:cNvSpPr/>
          <p:nvPr/>
        </p:nvSpPr>
        <p:spPr>
          <a:xfrm>
            <a:off x="7729014" y="899550"/>
            <a:ext cx="377412" cy="37741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b="1" dirty="0" smtClean="0">
                <a:cs typeface="B Nazanin" panose="00000400000000000000" pitchFamily="2" charset="-78"/>
              </a:rPr>
              <a:t>1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48876" y="3279412"/>
            <a:ext cx="1707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cs typeface="B Mitra" panose="00000400000000000000" pitchFamily="2" charset="-78"/>
              </a:rPr>
              <a:t>عادت به هدف گذاری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762470" y="3279412"/>
            <a:ext cx="377412" cy="37741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b="1" dirty="0" smtClean="0">
                <a:cs typeface="B Nazanin" panose="00000400000000000000" pitchFamily="2" charset="-78"/>
              </a:rPr>
              <a:t>5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4713" y="5091123"/>
            <a:ext cx="6210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cs typeface="B Mitra" panose="00000400000000000000" pitchFamily="2" charset="-78"/>
              </a:rPr>
              <a:t>ایجاد انگیزه و هیجان مثبت برای پیوستن به تیم شما</a:t>
            </a:r>
            <a:endParaRPr lang="en-AU" sz="2000" dirty="0">
              <a:cs typeface="B Mitra" panose="00000400000000000000" pitchFamily="2" charset="-78"/>
            </a:endParaRPr>
          </a:p>
        </p:txBody>
      </p:sp>
      <p:sp>
        <p:nvSpPr>
          <p:cNvPr id="40" name="Rounded Rectangle 20"/>
          <p:cNvSpPr/>
          <p:nvPr/>
        </p:nvSpPr>
        <p:spPr>
          <a:xfrm>
            <a:off x="7769746" y="5121097"/>
            <a:ext cx="370136" cy="37013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b="1" dirty="0">
                <a:cs typeface="B Nazanin" panose="00000400000000000000" pitchFamily="2" charset="-78"/>
              </a:rPr>
              <a:t>8</a:t>
            </a:r>
            <a:endParaRPr lang="en-US" sz="1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11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12000"/>
              </a:srgbClr>
            </a:gs>
            <a:gs pos="99000">
              <a:srgbClr val="FFC000">
                <a:alpha val="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4374068"/>
              </p:ext>
            </p:extLst>
          </p:nvPr>
        </p:nvGraphicFramePr>
        <p:xfrm>
          <a:off x="1828800" y="1188963"/>
          <a:ext cx="5334000" cy="347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4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9847">
            <a:alpha val="1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53355" y="1286362"/>
            <a:ext cx="3147446" cy="2713316"/>
          </a:xfrm>
          <a:prstGeom prst="triangle">
            <a:avLst/>
          </a:prstGeom>
          <a:solidFill>
            <a:srgbClr val="45C1C1"/>
          </a:solidFill>
          <a:ln>
            <a:solidFill>
              <a:srgbClr val="003399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965" y="690898"/>
            <a:ext cx="286622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81F3F"/>
                </a:solidFill>
                <a:latin typeface="Arial Rounded MT Bold" panose="020F0704030504030204" pitchFamily="34" charset="0"/>
              </a:rPr>
              <a:t>BUSINESS STRATEGY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4618" y="4285617"/>
            <a:ext cx="23723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AC61B"/>
                </a:solidFill>
                <a:latin typeface="Arial Rounded MT Bold" panose="020F0704030504030204" pitchFamily="34" charset="0"/>
              </a:rPr>
              <a:t>BUSINESS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419" y="4289264"/>
            <a:ext cx="25999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AC61B"/>
                </a:solidFill>
                <a:latin typeface="Arial Rounded MT Bold" panose="020F0704030504030204" pitchFamily="34" charset="0"/>
              </a:rPr>
              <a:t>BUSINESS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936459" y="4846456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3383" y="1837944"/>
            <a:ext cx="785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استراتژی کسب و کار چیست؟</a:t>
            </a:r>
            <a:endParaRPr lang="en-GB" sz="4000" b="1" dirty="0" smtClean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ctr"/>
            <a:endParaRPr lang="fa-IR" sz="4000" dirty="0" smtClean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ctr"/>
            <a:r>
              <a:rPr lang="en-GB" sz="4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What exactly is a business </a:t>
            </a:r>
            <a:r>
              <a:rPr lang="en-US" sz="4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strategy</a:t>
            </a:r>
            <a:r>
              <a:rPr lang="en-GB" sz="4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?</a:t>
            </a:r>
            <a:endParaRPr lang="fa-IR" sz="4000" b="1" dirty="0" smtClean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ctr"/>
            <a:endParaRPr lang="en-AU" sz="40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35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0"/>
            <a:ext cx="9144000" cy="5714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0" y="2723163"/>
            <a:ext cx="9144000" cy="38735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2800" b="1" dirty="0" smtClean="0">
                <a:solidFill>
                  <a:srgbClr val="FF9912"/>
                </a:solidFill>
                <a:cs typeface="B Mitra" panose="00000400000000000000" pitchFamily="2" charset="-78"/>
              </a:rPr>
              <a:t>برنامه ریزی استراتژیک	</a:t>
            </a:r>
            <a:r>
              <a:rPr lang="en-GB" sz="2800" b="1" dirty="0" smtClean="0">
                <a:solidFill>
                  <a:srgbClr val="FF9912"/>
                </a:solidFill>
                <a:cs typeface="B Mitra" panose="00000400000000000000" pitchFamily="2" charset="-78"/>
              </a:rPr>
              <a:t>		Strategic Planning</a:t>
            </a:r>
            <a:endParaRPr lang="es-ES_tradnl" sz="2800" b="1" dirty="0">
              <a:solidFill>
                <a:srgbClr val="FF9912"/>
              </a:solidFill>
              <a:cs typeface="B Mitra" panose="00000400000000000000" pitchFamily="2" charset="-78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703869" y="1882201"/>
            <a:ext cx="7869680" cy="8139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2400" dirty="0" smtClean="0">
                <a:solidFill>
                  <a:schemeClr val="bg1"/>
                </a:solidFill>
                <a:cs typeface="B Mitra" panose="00000400000000000000" pitchFamily="2" charset="-78"/>
              </a:rPr>
              <a:t>فرآیندی است در جهت تجهیز منابع سازمان و وحدت بخشیدن به تلاش های آن برای نیل به </a:t>
            </a:r>
            <a:r>
              <a:rPr lang="fa-IR" sz="2800" dirty="0" smtClean="0">
                <a:solidFill>
                  <a:srgbClr val="FAC61B"/>
                </a:solidFill>
                <a:cs typeface="B Mitra" panose="00000400000000000000" pitchFamily="2" charset="-78"/>
              </a:rPr>
              <a:t>اهداف و ماموریت های بلندمدت</a:t>
            </a:r>
            <a:endParaRPr lang="es-ES_tradnl" sz="3200" dirty="0">
              <a:solidFill>
                <a:srgbClr val="FAC61B"/>
              </a:solidFill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869" y="3195637"/>
            <a:ext cx="7869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cs typeface="B Mitra" panose="00000400000000000000" pitchFamily="2" charset="-78"/>
              </a:rPr>
              <a:t>برنامه استراتژیک قبل از آن که یک تکنیک و فن باشد </a:t>
            </a:r>
            <a:r>
              <a:rPr lang="fa-IR" sz="2400" dirty="0" smtClean="0">
                <a:solidFill>
                  <a:srgbClr val="FAC61B"/>
                </a:solidFill>
                <a:cs typeface="B Mitra" panose="00000400000000000000" pitchFamily="2" charset="-78"/>
              </a:rPr>
              <a:t>یک </a:t>
            </a:r>
            <a:r>
              <a:rPr lang="fa-IR" sz="2800" dirty="0" smtClean="0">
                <a:solidFill>
                  <a:srgbClr val="FAC61B"/>
                </a:solidFill>
                <a:cs typeface="B Mitra" panose="00000400000000000000" pitchFamily="2" charset="-78"/>
              </a:rPr>
              <a:t>نحوه تلقی و باور </a:t>
            </a:r>
            <a:r>
              <a:rPr lang="fa-IR" sz="2400" dirty="0" smtClean="0">
                <a:solidFill>
                  <a:schemeClr val="bg1">
                    <a:lumMod val="95000"/>
                  </a:schemeClr>
                </a:solidFill>
                <a:cs typeface="B Mitra" panose="00000400000000000000" pitchFamily="2" charset="-78"/>
              </a:rPr>
              <a:t>است که مدیران را به تفکر درازمدت و آینده نگری و پیش بینی افق های دور ترغیب می کند.</a:t>
            </a:r>
            <a:endParaRPr lang="en-AU" sz="2400" dirty="0">
              <a:solidFill>
                <a:schemeClr val="bg1">
                  <a:lumMod val="95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80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0278 -0.34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7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4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33" y="-1527048"/>
            <a:ext cx="11011377" cy="7373617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2183458" y="1661311"/>
            <a:ext cx="4713288" cy="387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Mitra" panose="00000400000000000000" pitchFamily="2" charset="-78"/>
              </a:rPr>
              <a:t>برنامه ریزی استراتژیک</a:t>
            </a:r>
            <a:endParaRPr lang="es-ES_tradnl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3600632" y="2365788"/>
            <a:ext cx="1973524" cy="488074"/>
          </a:xfrm>
          <a:solidFill>
            <a:srgbClr val="081F3F">
              <a:alpha val="7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tIns="72000">
            <a:noAutofit/>
          </a:bodyPr>
          <a:lstStyle/>
          <a:p>
            <a:pPr marL="0" indent="0" algn="ctr" defTabSz="713232" rtl="1">
              <a:buNone/>
            </a:pPr>
            <a:r>
              <a:rPr lang="fa-IR" sz="2000" dirty="0">
                <a:solidFill>
                  <a:schemeClr val="bg1"/>
                </a:solidFill>
                <a:cs typeface="B Mitra" panose="00000400000000000000" pitchFamily="2" charset="-78"/>
              </a:rPr>
              <a:t>مدیریت پروژه</a:t>
            </a:r>
            <a:endParaRPr lang="es-ES_tradnl" sz="2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6886" y="3598899"/>
            <a:ext cx="3657600" cy="474412"/>
          </a:xfrm>
          <a:prstGeom prst="rect">
            <a:avLst/>
          </a:prstGeom>
          <a:solidFill>
            <a:srgbClr val="081F3F">
              <a:alpha val="7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72000" bIns="72000" rtlCol="0">
            <a:normAutofit/>
          </a:bodyPr>
          <a:lstStyle/>
          <a:p>
            <a:pPr algn="ctr" rtl="1"/>
            <a:r>
              <a:rPr lang="fa-IR" sz="1900" dirty="0" smtClean="0">
                <a:solidFill>
                  <a:schemeClr val="bg1"/>
                </a:solidFill>
                <a:cs typeface="B Mitra" panose="00000400000000000000" pitchFamily="2" charset="-78"/>
              </a:rPr>
              <a:t>ایجاد پیوستگی و انسجام</a:t>
            </a:r>
            <a:r>
              <a:rPr lang="en-GB" sz="1900" dirty="0" smtClean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fa-IR" sz="1900" dirty="0" smtClean="0">
                <a:solidFill>
                  <a:schemeClr val="bg1"/>
                </a:solidFill>
                <a:cs typeface="B Mitra" panose="00000400000000000000" pitchFamily="2" charset="-78"/>
              </a:rPr>
              <a:t> در سازمان</a:t>
            </a:r>
            <a:endParaRPr lang="en-AU" sz="19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49739" y="2993105"/>
            <a:ext cx="2611632" cy="466551"/>
          </a:xfrm>
          <a:prstGeom prst="rect">
            <a:avLst/>
          </a:prstGeom>
          <a:solidFill>
            <a:srgbClr val="081F3F">
              <a:alpha val="7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72000" bIns="36000" rtlCol="0">
            <a:normAutofit/>
          </a:bodyPr>
          <a:lstStyle/>
          <a:p>
            <a:pPr algn="ctr" rtl="1"/>
            <a:r>
              <a:rPr lang="fa-IR" sz="1900" dirty="0" smtClean="0">
                <a:solidFill>
                  <a:schemeClr val="bg1"/>
                </a:solidFill>
                <a:cs typeface="B Mitra" panose="00000400000000000000" pitchFamily="2" charset="-78"/>
              </a:rPr>
              <a:t>دارای دید بلند مدت</a:t>
            </a:r>
            <a:endParaRPr lang="en-AU" sz="19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83458" y="4212554"/>
            <a:ext cx="4828799" cy="495896"/>
          </a:xfrm>
          <a:prstGeom prst="rect">
            <a:avLst/>
          </a:prstGeom>
          <a:solidFill>
            <a:srgbClr val="081F3F">
              <a:alpha val="7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44000" tIns="0" bIns="72000" rtlCol="0">
            <a:normAutofit fontScale="92500" lnSpcReduction="10000"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پیش بینی با توجه به امکانات و محدودیت های درونی و بیرونی</a:t>
            </a:r>
            <a:endParaRPr lang="en-AU" sz="2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1"/>
          <a:stretch/>
        </p:blipFill>
        <p:spPr>
          <a:xfrm>
            <a:off x="689197" y="490654"/>
            <a:ext cx="7765605" cy="51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6" y="15798"/>
            <a:ext cx="7598936" cy="56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8992" y="1837944"/>
            <a:ext cx="7397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مدل کسب و کار چیست؟</a:t>
            </a:r>
            <a:endParaRPr lang="en-GB" sz="4000" b="1" dirty="0" smtClean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ctr"/>
            <a:endParaRPr lang="fa-IR" sz="4000" dirty="0" smtClean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ctr"/>
            <a:r>
              <a:rPr lang="en-GB" sz="4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What</a:t>
            </a:r>
            <a:r>
              <a:rPr lang="en-GB" sz="4000" dirty="0" smtClean="0">
                <a:solidFill>
                  <a:srgbClr val="002060"/>
                </a:solidFill>
                <a:cs typeface="B Mitra" panose="00000400000000000000" pitchFamily="2" charset="-78"/>
              </a:rPr>
              <a:t> exactly is a </a:t>
            </a:r>
            <a:r>
              <a:rPr lang="en-GB" sz="4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business model</a:t>
            </a:r>
            <a:r>
              <a:rPr lang="en-GB" sz="4000" dirty="0" smtClean="0">
                <a:solidFill>
                  <a:srgbClr val="002060"/>
                </a:solidFill>
                <a:cs typeface="B Mitra" panose="00000400000000000000" pitchFamily="2" charset="-78"/>
              </a:rPr>
              <a:t>?</a:t>
            </a:r>
            <a:endParaRPr lang="fa-IR" sz="4000" dirty="0" smtClean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ctr"/>
            <a:endParaRPr lang="en-AU" sz="40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45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120" y="1497576"/>
            <a:ext cx="7486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AU" sz="54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“The </a:t>
            </a:r>
            <a:r>
              <a:rPr lang="en-AU" sz="5400" b="1" dirty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story</a:t>
            </a:r>
            <a:r>
              <a:rPr lang="en-AU" sz="54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 that how </a:t>
            </a:r>
            <a:r>
              <a:rPr lang="en-AU" sz="5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an enterprise </a:t>
            </a:r>
            <a:r>
              <a:rPr lang="en-AU" sz="54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works</a:t>
            </a:r>
            <a:r>
              <a:rPr lang="en-AU" sz="5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.”</a:t>
            </a:r>
            <a:endParaRPr lang="fa-IR" sz="5400" dirty="0">
              <a:solidFill>
                <a:srgbClr val="002060"/>
              </a:solidFill>
              <a:latin typeface="Arial Rounded MT Bold" panose="020F0704030504030204" pitchFamily="34" charset="0"/>
              <a:ea typeface="Microsoft JhengHei UI Light" panose="020B0304030504040204" pitchFamily="34" charset="-120"/>
            </a:endParaRPr>
          </a:p>
          <a:p>
            <a:pPr algn="ctr" rtl="1"/>
            <a:r>
              <a:rPr lang="en-AU" sz="5400" b="1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	</a:t>
            </a:r>
            <a:r>
              <a:rPr lang="en-AU" sz="32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magrette</a:t>
            </a:r>
            <a:r>
              <a:rPr lang="fa-IR" sz="32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 </a:t>
            </a:r>
            <a:r>
              <a:rPr lang="en-AU" sz="32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Joan</a:t>
            </a:r>
            <a:endParaRPr lang="en-AU" sz="3200" dirty="0">
              <a:solidFill>
                <a:srgbClr val="002060"/>
              </a:solidFill>
              <a:latin typeface="Arial Rounded MT Bold" panose="020F0704030504030204" pitchFamily="34" charset="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1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1" y="3542205"/>
            <a:ext cx="8095376" cy="914400"/>
          </a:xfrm>
          <a:prstGeom prst="rect">
            <a:avLst/>
          </a:prstGeom>
          <a:solidFill>
            <a:srgbClr val="081F3F">
              <a:alpha val="75000"/>
            </a:srgb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_tradnl"/>
            </a:defPPr>
            <a:lvl1pPr marL="0" algn="ctr" defTabSz="71323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4000" dirty="0" smtClean="0">
                <a:solidFill>
                  <a:schemeClr val="bg1"/>
                </a:solidFill>
                <a:cs typeface="B Mitra" panose="00000400000000000000" pitchFamily="2" charset="-78"/>
              </a:rPr>
              <a:t>     </a:t>
            </a:r>
            <a:r>
              <a:rPr lang="fa-IR" sz="4000" dirty="0">
                <a:solidFill>
                  <a:schemeClr val="bg1"/>
                </a:solidFill>
                <a:cs typeface="B Mitra" panose="00000400000000000000" pitchFamily="2" charset="-78"/>
              </a:rPr>
              <a:t>یخ زدایی</a:t>
            </a:r>
            <a:endParaRPr lang="en-AU" sz="4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235644" y="3661602"/>
            <a:ext cx="717550" cy="7175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53132" y="3806064"/>
            <a:ext cx="276225" cy="457200"/>
            <a:chOff x="9762331" y="3835801"/>
            <a:chExt cx="276225" cy="457200"/>
          </a:xfrm>
          <a:solidFill>
            <a:srgbClr val="002060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9852818" y="4191401"/>
              <a:ext cx="96838" cy="1016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762331" y="3835801"/>
              <a:ext cx="276225" cy="311150"/>
            </a:xfrm>
            <a:custGeom>
              <a:avLst/>
              <a:gdLst>
                <a:gd name="T0" fmla="*/ 96 w 123"/>
                <a:gd name="T1" fmla="*/ 98 h 138"/>
                <a:gd name="T2" fmla="*/ 80 w 123"/>
                <a:gd name="T3" fmla="*/ 125 h 138"/>
                <a:gd name="T4" fmla="*/ 62 w 123"/>
                <a:gd name="T5" fmla="*/ 138 h 138"/>
                <a:gd name="T6" fmla="*/ 42 w 123"/>
                <a:gd name="T7" fmla="*/ 117 h 138"/>
                <a:gd name="T8" fmla="*/ 50 w 123"/>
                <a:gd name="T9" fmla="*/ 90 h 138"/>
                <a:gd name="T10" fmla="*/ 66 w 123"/>
                <a:gd name="T11" fmla="*/ 72 h 138"/>
                <a:gd name="T12" fmla="*/ 81 w 123"/>
                <a:gd name="T13" fmla="*/ 52 h 138"/>
                <a:gd name="T14" fmla="*/ 76 w 123"/>
                <a:gd name="T15" fmla="*/ 42 h 138"/>
                <a:gd name="T16" fmla="*/ 61 w 123"/>
                <a:gd name="T17" fmla="*/ 37 h 138"/>
                <a:gd name="T18" fmla="*/ 42 w 123"/>
                <a:gd name="T19" fmla="*/ 44 h 138"/>
                <a:gd name="T20" fmla="*/ 37 w 123"/>
                <a:gd name="T21" fmla="*/ 53 h 138"/>
                <a:gd name="T22" fmla="*/ 19 w 123"/>
                <a:gd name="T23" fmla="*/ 67 h 138"/>
                <a:gd name="T24" fmla="*/ 0 w 123"/>
                <a:gd name="T25" fmla="*/ 45 h 138"/>
                <a:gd name="T26" fmla="*/ 22 w 123"/>
                <a:gd name="T27" fmla="*/ 10 h 138"/>
                <a:gd name="T28" fmla="*/ 61 w 123"/>
                <a:gd name="T29" fmla="*/ 0 h 138"/>
                <a:gd name="T30" fmla="*/ 110 w 123"/>
                <a:gd name="T31" fmla="*/ 18 h 138"/>
                <a:gd name="T32" fmla="*/ 123 w 123"/>
                <a:gd name="T33" fmla="*/ 51 h 138"/>
                <a:gd name="T34" fmla="*/ 96 w 123"/>
                <a:gd name="T3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38">
                  <a:moveTo>
                    <a:pt x="96" y="98"/>
                  </a:moveTo>
                  <a:cubicBezTo>
                    <a:pt x="90" y="102"/>
                    <a:pt x="84" y="112"/>
                    <a:pt x="80" y="125"/>
                  </a:cubicBezTo>
                  <a:cubicBezTo>
                    <a:pt x="79" y="131"/>
                    <a:pt x="74" y="138"/>
                    <a:pt x="62" y="138"/>
                  </a:cubicBezTo>
                  <a:cubicBezTo>
                    <a:pt x="51" y="138"/>
                    <a:pt x="42" y="130"/>
                    <a:pt x="42" y="117"/>
                  </a:cubicBezTo>
                  <a:cubicBezTo>
                    <a:pt x="42" y="112"/>
                    <a:pt x="45" y="98"/>
                    <a:pt x="50" y="90"/>
                  </a:cubicBezTo>
                  <a:cubicBezTo>
                    <a:pt x="53" y="87"/>
                    <a:pt x="59" y="79"/>
                    <a:pt x="66" y="72"/>
                  </a:cubicBezTo>
                  <a:cubicBezTo>
                    <a:pt x="72" y="68"/>
                    <a:pt x="81" y="62"/>
                    <a:pt x="81" y="52"/>
                  </a:cubicBezTo>
                  <a:cubicBezTo>
                    <a:pt x="81" y="47"/>
                    <a:pt x="78" y="44"/>
                    <a:pt x="76" y="42"/>
                  </a:cubicBezTo>
                  <a:cubicBezTo>
                    <a:pt x="74" y="39"/>
                    <a:pt x="69" y="37"/>
                    <a:pt x="61" y="37"/>
                  </a:cubicBezTo>
                  <a:cubicBezTo>
                    <a:pt x="54" y="37"/>
                    <a:pt x="47" y="39"/>
                    <a:pt x="42" y="44"/>
                  </a:cubicBezTo>
                  <a:cubicBezTo>
                    <a:pt x="40" y="46"/>
                    <a:pt x="40" y="47"/>
                    <a:pt x="37" y="53"/>
                  </a:cubicBezTo>
                  <a:cubicBezTo>
                    <a:pt x="35" y="58"/>
                    <a:pt x="30" y="67"/>
                    <a:pt x="19" y="67"/>
                  </a:cubicBezTo>
                  <a:cubicBezTo>
                    <a:pt x="8" y="67"/>
                    <a:pt x="0" y="57"/>
                    <a:pt x="0" y="45"/>
                  </a:cubicBezTo>
                  <a:cubicBezTo>
                    <a:pt x="0" y="34"/>
                    <a:pt x="8" y="19"/>
                    <a:pt x="22" y="10"/>
                  </a:cubicBezTo>
                  <a:cubicBezTo>
                    <a:pt x="32" y="4"/>
                    <a:pt x="47" y="0"/>
                    <a:pt x="61" y="0"/>
                  </a:cubicBezTo>
                  <a:cubicBezTo>
                    <a:pt x="91" y="0"/>
                    <a:pt x="103" y="11"/>
                    <a:pt x="110" y="18"/>
                  </a:cubicBezTo>
                  <a:cubicBezTo>
                    <a:pt x="116" y="24"/>
                    <a:pt x="123" y="34"/>
                    <a:pt x="123" y="51"/>
                  </a:cubicBezTo>
                  <a:cubicBezTo>
                    <a:pt x="123" y="76"/>
                    <a:pt x="106" y="90"/>
                    <a:pt x="96" y="98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97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371" y="1089714"/>
            <a:ext cx="7762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en-AU" sz="36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“Who </a:t>
            </a:r>
            <a:r>
              <a:rPr lang="en-AU" sz="36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are your </a:t>
            </a:r>
            <a:r>
              <a:rPr lang="en-AU" sz="4000" b="1" dirty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customer</a:t>
            </a:r>
            <a:r>
              <a:rPr lang="en-AU" sz="36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?</a:t>
            </a:r>
          </a:p>
          <a:p>
            <a:pPr lvl="0" algn="ctr" rtl="1"/>
            <a:r>
              <a:rPr lang="en-AU" sz="36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What does the </a:t>
            </a:r>
            <a:r>
              <a:rPr lang="en-AU" sz="4000" b="1" dirty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customer value</a:t>
            </a:r>
            <a:r>
              <a:rPr lang="en-AU" sz="36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?</a:t>
            </a:r>
          </a:p>
          <a:p>
            <a:pPr lvl="0" algn="ctr" rtl="1"/>
            <a:r>
              <a:rPr lang="en-AU" sz="3600" dirty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How do you deliver value at an </a:t>
            </a:r>
            <a:r>
              <a:rPr lang="en-AU" sz="3600" b="1" dirty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appropriate </a:t>
            </a:r>
            <a:r>
              <a:rPr lang="en-AU" sz="3600" b="1" dirty="0" smtClean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cost</a:t>
            </a:r>
            <a:r>
              <a:rPr lang="en-AU" sz="36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?”</a:t>
            </a:r>
            <a:endParaRPr lang="fa-IR" sz="3600" dirty="0" smtClean="0">
              <a:solidFill>
                <a:srgbClr val="002060"/>
              </a:solidFill>
              <a:latin typeface="Arial Rounded MT Bold" panose="020F0704030504030204" pitchFamily="34" charset="0"/>
              <a:ea typeface="Microsoft JhengHei UI Light" panose="020B0304030504040204" pitchFamily="34" charset="-120"/>
            </a:endParaRPr>
          </a:p>
          <a:p>
            <a:pPr lvl="0" algn="ctr" rtl="1"/>
            <a:endParaRPr lang="en-AU" sz="3600" b="1" dirty="0">
              <a:solidFill>
                <a:srgbClr val="002060"/>
              </a:solidFill>
              <a:latin typeface="Arial Rounded MT Bold" panose="020F0704030504030204" pitchFamily="34" charset="0"/>
              <a:ea typeface="Microsoft JhengHei UI Light" panose="020B0304030504040204" pitchFamily="34" charset="-120"/>
            </a:endParaRPr>
          </a:p>
          <a:p>
            <a:pPr algn="ctr" rtl="1"/>
            <a:r>
              <a:rPr lang="en-AU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Peter Drucker</a:t>
            </a:r>
            <a:endParaRPr lang="en-AU" sz="2800" dirty="0">
              <a:solidFill>
                <a:srgbClr val="002060"/>
              </a:solidFill>
              <a:latin typeface="Arial Rounded MT Bold" panose="020F0704030504030204" pitchFamily="34" charset="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8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t="3630" r="17886" b="7501"/>
          <a:stretch/>
        </p:blipFill>
        <p:spPr>
          <a:xfrm>
            <a:off x="1390184" y="475785"/>
            <a:ext cx="6118303" cy="45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4000">
              <a:schemeClr val="bg1"/>
            </a:gs>
            <a:gs pos="100000">
              <a:srgbClr val="45C1C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15" y="1830092"/>
            <a:ext cx="5470510" cy="3505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7866" y="1075451"/>
            <a:ext cx="483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Canvas Business Model</a:t>
            </a:r>
            <a:endParaRPr lang="en-A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56" y="1005851"/>
            <a:ext cx="1268457" cy="5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4000">
              <a:schemeClr val="bg1"/>
            </a:gs>
            <a:gs pos="100000">
              <a:srgbClr val="45C1C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6241" y="1101953"/>
            <a:ext cx="736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بوم کسب و کار</a:t>
            </a:r>
            <a:endParaRPr lang="en-AU" sz="32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95" y="2045644"/>
            <a:ext cx="5595259" cy="3161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16" y="1101953"/>
            <a:ext cx="1268457" cy="5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0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0837" y="1613162"/>
            <a:ext cx="4044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بخش مشتری‌ها:</a:t>
            </a:r>
          </a:p>
          <a:p>
            <a:pPr algn="r" rtl="1"/>
            <a:endParaRPr lang="fa-IR" sz="1800" b="1" dirty="0" smtClean="0">
              <a:solidFill>
                <a:srgbClr val="45C1C1"/>
              </a:solidFill>
              <a:cs typeface="B Mitra" panose="00000400000000000000" pitchFamily="2" charset="-78"/>
            </a:endParaRP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ما برای چه کسانی ارزش خلق می کنیم؟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مهمترین مشتریان ما چه کسانی هستند؟</a:t>
            </a:r>
            <a:endParaRPr lang="en-AU" sz="1800" dirty="0">
              <a:cs typeface="B Mitr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1632" y="329804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800" dirty="0" smtClean="0">
                <a:cs typeface="B Mitra" panose="00000400000000000000" pitchFamily="2" charset="-78"/>
              </a:rPr>
              <a:t>بازار انبوه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sp>
        <p:nvSpPr>
          <p:cNvPr id="8" name="Rounded Rectangle 20"/>
          <p:cNvSpPr/>
          <p:nvPr/>
        </p:nvSpPr>
        <p:spPr>
          <a:xfrm>
            <a:off x="7943390" y="3749531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7942770" y="4474007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4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7943390" y="4111769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2" name="Rounded Rectangle 20"/>
          <p:cNvSpPr/>
          <p:nvPr/>
        </p:nvSpPr>
        <p:spPr>
          <a:xfrm>
            <a:off x="7943390" y="3381458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43390" y="4866331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5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93734" y="442468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cs typeface="B Mitra" panose="00000400000000000000" pitchFamily="2" charset="-78"/>
              </a:rPr>
              <a:t>بازار گوشه ای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36639" y="3684294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cs typeface="B Mitra" panose="00000400000000000000" pitchFamily="2" charset="-78"/>
              </a:rPr>
              <a:t>بخش بندی شده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58604" y="4823701"/>
            <a:ext cx="498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cs typeface="B Mitra" panose="00000400000000000000" pitchFamily="2" charset="-78"/>
              </a:rPr>
              <a:t>متنوع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5454" y="4069139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cs typeface="B Mitra" panose="00000400000000000000" pitchFamily="2" charset="-78"/>
              </a:rPr>
              <a:t>بازارهای چند وجهه</a:t>
            </a:r>
            <a:endParaRPr lang="en-AU" sz="1600" dirty="0"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78434" y="2947949"/>
            <a:ext cx="2486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>
                <a:cs typeface="B Mitra" panose="00000400000000000000" pitchFamily="2" charset="-78"/>
              </a:rPr>
              <a:t>نمونه هایی از بخش های مشتری: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8" t="1684" r="1744" b="76590"/>
          <a:stretch/>
        </p:blipFill>
        <p:spPr>
          <a:xfrm>
            <a:off x="7943390" y="1501528"/>
            <a:ext cx="625844" cy="583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667363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70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4022" y="1542566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ارزش های پیشنهادی: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بسته ای از محصولات و خدمات را توصیف می کند که برای یک بخش مشتری خاص ارزش تلقی می کند.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به حل کدام یک از مشکلات مشتریان خود کمک می کنیم؟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چه بسته ای از محصولات و خدمات را به هر بخش مشتری پیشنهاد می دهیم؟</a:t>
            </a:r>
            <a:endParaRPr lang="en-AU" sz="1800" dirty="0">
              <a:cs typeface="B Mitr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929" y="2877523"/>
            <a:ext cx="29216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نمونه هایی از ارزش های پیشنهادی</a:t>
            </a:r>
            <a:r>
              <a:rPr lang="fa-IR" sz="1800" b="1" dirty="0" smtClean="0">
                <a:cs typeface="B Mitra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تازگی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عملکرد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سفارشی سازی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انجام کامل کار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طراحی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8434" y="3212526"/>
            <a:ext cx="344201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برند/ مقام و منزلت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قیمت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کاهش هزینه/کاهش </a:t>
            </a:r>
            <a:r>
              <a:rPr lang="fa-IR" sz="1600" dirty="0" smtClean="0">
                <a:cs typeface="B Mitra" panose="00000400000000000000" pitchFamily="2" charset="-78"/>
              </a:rPr>
              <a:t>ریسک</a:t>
            </a:r>
            <a:endParaRPr lang="fa-IR" sz="1600" dirty="0"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قابلیت دسترسی/ قابلیت استفاده</a:t>
            </a:r>
            <a:endParaRPr lang="en-AU" sz="1600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8" name="Rounded Rectangle 20"/>
          <p:cNvSpPr/>
          <p:nvPr/>
        </p:nvSpPr>
        <p:spPr>
          <a:xfrm>
            <a:off x="7891988" y="3622729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7891989" y="4395473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4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7891989" y="4021667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7891989" y="3268007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11723" y="4769279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5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8" name="Rounded Rectangle 20"/>
          <p:cNvSpPr/>
          <p:nvPr/>
        </p:nvSpPr>
        <p:spPr>
          <a:xfrm>
            <a:off x="4626194" y="3675023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7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9" name="Rounded Rectangle 20"/>
          <p:cNvSpPr/>
          <p:nvPr/>
        </p:nvSpPr>
        <p:spPr>
          <a:xfrm>
            <a:off x="4625574" y="4395473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9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20" name="Rounded Rectangle 20"/>
          <p:cNvSpPr/>
          <p:nvPr/>
        </p:nvSpPr>
        <p:spPr>
          <a:xfrm>
            <a:off x="4626194" y="4044495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8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26194" y="3329112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6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7" t="4147" r="41482" b="78379"/>
          <a:stretch/>
        </p:blipFill>
        <p:spPr>
          <a:xfrm>
            <a:off x="7903824" y="1538847"/>
            <a:ext cx="488128" cy="4035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252004" y="653177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1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371" y="1209195"/>
            <a:ext cx="7116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کانال ها:</a:t>
            </a:r>
          </a:p>
          <a:p>
            <a:pPr lvl="1" algn="just" rtl="1"/>
            <a:r>
              <a:rPr lang="fa-IR" sz="1800" dirty="0" smtClean="0">
                <a:cs typeface="B Mitra" panose="00000400000000000000" pitchFamily="2" charset="-78"/>
              </a:rPr>
              <a:t>شرکت به منظور ارائه ارزش پیشنهادی موردنظر به بخش های مشتریان هدف خود، چگونه با آن ها ارتباط برقرار کرده است و به آن ها دسترسی دارد.</a:t>
            </a:r>
            <a:endParaRPr lang="en-AU" sz="1800" dirty="0"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27057" r="1871" b="30667"/>
          <a:stretch/>
        </p:blipFill>
        <p:spPr>
          <a:xfrm>
            <a:off x="683941" y="2252149"/>
            <a:ext cx="7880195" cy="2416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215502" y="511010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6" t="42754" r="21416" b="43314"/>
          <a:stretch/>
        </p:blipFill>
        <p:spPr>
          <a:xfrm>
            <a:off x="7814420" y="1152365"/>
            <a:ext cx="749716" cy="539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417251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2170" y="1430307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ارتباط با مشتری: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هر یک از بخش های مشتریان ما انتظار برقراری چه نوع ارتباطی را دارند؟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این ارتباط ها چگونه با سایر اجزای مدل کسب و کار ما هماهنگ شده اند؟</a:t>
            </a:r>
            <a:endParaRPr lang="en-AU" sz="1800" dirty="0">
              <a:cs typeface="B Mitr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1279" y="2724905"/>
            <a:ext cx="2921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کمک شخصی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کمک شخصی اختصاصی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سلف سرویس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خدمات خودکار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جوامع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7" name="Rounded Rectangle 20"/>
          <p:cNvSpPr/>
          <p:nvPr/>
        </p:nvSpPr>
        <p:spPr>
          <a:xfrm>
            <a:off x="7832789" y="3201706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8" name="Rounded Rectangle 20"/>
          <p:cNvSpPr/>
          <p:nvPr/>
        </p:nvSpPr>
        <p:spPr>
          <a:xfrm>
            <a:off x="7832790" y="3941560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4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7832790" y="360064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7832790" y="2853562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52524" y="4315366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5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7078" y="2472746"/>
            <a:ext cx="2295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>
                <a:cs typeface="B Mitra" panose="00000400000000000000" pitchFamily="2" charset="-78"/>
              </a:rPr>
              <a:t>نمونه هایی از گونه های ارتباط: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5" t="2374" r="20910" b="80860"/>
          <a:stretch/>
        </p:blipFill>
        <p:spPr>
          <a:xfrm>
            <a:off x="7865621" y="1430307"/>
            <a:ext cx="526332" cy="4730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667363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6852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جریان های درآمدی: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مشتریان ما واقعا برای چه ارزشی تمایل به پرداخت پول دارند؟ ترجیح می دهند چگونه بپردازند؟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هر جریان درآمدی چه سهمی از کل درآمدها را به خود اختصاص می دهد؟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6911" y="2706164"/>
            <a:ext cx="2921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 smtClean="0">
                <a:cs typeface="B Mitra" panose="00000400000000000000" pitchFamily="2" charset="-78"/>
              </a:rPr>
              <a:t>نمونه هایی از جریان درآمدی: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فروش دارایی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حق استفاده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حق عضویت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اجاره دادن/لیزینگ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1" t="74055" r="1709" b="9061"/>
          <a:stretch/>
        </p:blipFill>
        <p:spPr>
          <a:xfrm>
            <a:off x="8011914" y="1442908"/>
            <a:ext cx="490838" cy="464833"/>
          </a:xfrm>
          <a:prstGeom prst="rect">
            <a:avLst/>
          </a:prstGeom>
        </p:spPr>
      </p:pic>
      <p:sp>
        <p:nvSpPr>
          <p:cNvPr id="9" name="Rounded Rectangle 20"/>
          <p:cNvSpPr/>
          <p:nvPr/>
        </p:nvSpPr>
        <p:spPr>
          <a:xfrm>
            <a:off x="7860759" y="3535545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7860760" y="4275399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4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7860760" y="3934483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2" name="Rounded Rectangle 20"/>
          <p:cNvSpPr/>
          <p:nvPr/>
        </p:nvSpPr>
        <p:spPr>
          <a:xfrm>
            <a:off x="7860760" y="3187401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76399" y="3964781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7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2399" y="3205627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5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060" y="309088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اعطای حق امتیاز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دستمزد کارگزاری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انجام تبلیغات</a:t>
            </a:r>
          </a:p>
        </p:txBody>
      </p:sp>
      <p:sp>
        <p:nvSpPr>
          <p:cNvPr id="17" name="Rounded Rectangle 20"/>
          <p:cNvSpPr/>
          <p:nvPr/>
        </p:nvSpPr>
        <p:spPr>
          <a:xfrm>
            <a:off x="4958761" y="358520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6</a:t>
            </a: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667363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9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808" y="1577564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منابع کلیدی: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مهمترین دارایی های موردنیاز برای عملکرد صحیح مدل کسب و کار را تشریح می کند.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ارزش های پیشنهادی ما به چه منابعی کلیدی نیاز دارند؟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برای کانال های توزیع، ارتباط با مشتری، جریان های درامدی به چه منابعی احتیاج داریم؟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0241" y="3104844"/>
            <a:ext cx="29216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منابع فیزیکی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دارایی های معنوی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منابع انسانی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منابع مالی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31051" y="2848181"/>
            <a:ext cx="1420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انواع منابع </a:t>
            </a:r>
            <a:r>
              <a:rPr lang="fa-IR" sz="1600" b="1" dirty="0">
                <a:cs typeface="B Mitra" panose="00000400000000000000" pitchFamily="2" charset="-78"/>
              </a:rPr>
              <a:t>کلیدی:</a:t>
            </a:r>
          </a:p>
        </p:txBody>
      </p:sp>
      <p:sp>
        <p:nvSpPr>
          <p:cNvPr id="9" name="Rounded Rectangle 20"/>
          <p:cNvSpPr/>
          <p:nvPr/>
        </p:nvSpPr>
        <p:spPr>
          <a:xfrm>
            <a:off x="7841025" y="3607906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7841026" y="4347760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4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7841026" y="400684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2" name="Rounded Rectangle 20"/>
          <p:cNvSpPr/>
          <p:nvPr/>
        </p:nvSpPr>
        <p:spPr>
          <a:xfrm>
            <a:off x="7841026" y="3259762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42400" r="61188" b="40126"/>
          <a:stretch/>
        </p:blipFill>
        <p:spPr>
          <a:xfrm>
            <a:off x="7823159" y="1521215"/>
            <a:ext cx="606663" cy="6413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667363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6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235643" y="3635251"/>
            <a:ext cx="717550" cy="7175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53131" y="3779713"/>
            <a:ext cx="276225" cy="457200"/>
            <a:chOff x="9762331" y="3835801"/>
            <a:chExt cx="276225" cy="457200"/>
          </a:xfrm>
          <a:solidFill>
            <a:srgbClr val="002060"/>
          </a:solidFill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852818" y="4191401"/>
              <a:ext cx="96838" cy="1016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762331" y="3835801"/>
              <a:ext cx="276225" cy="311150"/>
            </a:xfrm>
            <a:custGeom>
              <a:avLst/>
              <a:gdLst>
                <a:gd name="T0" fmla="*/ 96 w 123"/>
                <a:gd name="T1" fmla="*/ 98 h 138"/>
                <a:gd name="T2" fmla="*/ 80 w 123"/>
                <a:gd name="T3" fmla="*/ 125 h 138"/>
                <a:gd name="T4" fmla="*/ 62 w 123"/>
                <a:gd name="T5" fmla="*/ 138 h 138"/>
                <a:gd name="T6" fmla="*/ 42 w 123"/>
                <a:gd name="T7" fmla="*/ 117 h 138"/>
                <a:gd name="T8" fmla="*/ 50 w 123"/>
                <a:gd name="T9" fmla="*/ 90 h 138"/>
                <a:gd name="T10" fmla="*/ 66 w 123"/>
                <a:gd name="T11" fmla="*/ 72 h 138"/>
                <a:gd name="T12" fmla="*/ 81 w 123"/>
                <a:gd name="T13" fmla="*/ 52 h 138"/>
                <a:gd name="T14" fmla="*/ 76 w 123"/>
                <a:gd name="T15" fmla="*/ 42 h 138"/>
                <a:gd name="T16" fmla="*/ 61 w 123"/>
                <a:gd name="T17" fmla="*/ 37 h 138"/>
                <a:gd name="T18" fmla="*/ 42 w 123"/>
                <a:gd name="T19" fmla="*/ 44 h 138"/>
                <a:gd name="T20" fmla="*/ 37 w 123"/>
                <a:gd name="T21" fmla="*/ 53 h 138"/>
                <a:gd name="T22" fmla="*/ 19 w 123"/>
                <a:gd name="T23" fmla="*/ 67 h 138"/>
                <a:gd name="T24" fmla="*/ 0 w 123"/>
                <a:gd name="T25" fmla="*/ 45 h 138"/>
                <a:gd name="T26" fmla="*/ 22 w 123"/>
                <a:gd name="T27" fmla="*/ 10 h 138"/>
                <a:gd name="T28" fmla="*/ 61 w 123"/>
                <a:gd name="T29" fmla="*/ 0 h 138"/>
                <a:gd name="T30" fmla="*/ 110 w 123"/>
                <a:gd name="T31" fmla="*/ 18 h 138"/>
                <a:gd name="T32" fmla="*/ 123 w 123"/>
                <a:gd name="T33" fmla="*/ 51 h 138"/>
                <a:gd name="T34" fmla="*/ 96 w 123"/>
                <a:gd name="T3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38">
                  <a:moveTo>
                    <a:pt x="96" y="98"/>
                  </a:moveTo>
                  <a:cubicBezTo>
                    <a:pt x="90" y="102"/>
                    <a:pt x="84" y="112"/>
                    <a:pt x="80" y="125"/>
                  </a:cubicBezTo>
                  <a:cubicBezTo>
                    <a:pt x="79" y="131"/>
                    <a:pt x="74" y="138"/>
                    <a:pt x="62" y="138"/>
                  </a:cubicBezTo>
                  <a:cubicBezTo>
                    <a:pt x="51" y="138"/>
                    <a:pt x="42" y="130"/>
                    <a:pt x="42" y="117"/>
                  </a:cubicBezTo>
                  <a:cubicBezTo>
                    <a:pt x="42" y="112"/>
                    <a:pt x="45" y="98"/>
                    <a:pt x="50" y="90"/>
                  </a:cubicBezTo>
                  <a:cubicBezTo>
                    <a:pt x="53" y="87"/>
                    <a:pt x="59" y="79"/>
                    <a:pt x="66" y="72"/>
                  </a:cubicBezTo>
                  <a:cubicBezTo>
                    <a:pt x="72" y="68"/>
                    <a:pt x="81" y="62"/>
                    <a:pt x="81" y="52"/>
                  </a:cubicBezTo>
                  <a:cubicBezTo>
                    <a:pt x="81" y="47"/>
                    <a:pt x="78" y="44"/>
                    <a:pt x="76" y="42"/>
                  </a:cubicBezTo>
                  <a:cubicBezTo>
                    <a:pt x="74" y="39"/>
                    <a:pt x="69" y="37"/>
                    <a:pt x="61" y="37"/>
                  </a:cubicBezTo>
                  <a:cubicBezTo>
                    <a:pt x="54" y="37"/>
                    <a:pt x="47" y="39"/>
                    <a:pt x="42" y="44"/>
                  </a:cubicBezTo>
                  <a:cubicBezTo>
                    <a:pt x="40" y="46"/>
                    <a:pt x="40" y="47"/>
                    <a:pt x="37" y="53"/>
                  </a:cubicBezTo>
                  <a:cubicBezTo>
                    <a:pt x="35" y="58"/>
                    <a:pt x="30" y="67"/>
                    <a:pt x="19" y="67"/>
                  </a:cubicBezTo>
                  <a:cubicBezTo>
                    <a:pt x="8" y="67"/>
                    <a:pt x="0" y="57"/>
                    <a:pt x="0" y="45"/>
                  </a:cubicBezTo>
                  <a:cubicBezTo>
                    <a:pt x="0" y="34"/>
                    <a:pt x="8" y="19"/>
                    <a:pt x="22" y="10"/>
                  </a:cubicBezTo>
                  <a:cubicBezTo>
                    <a:pt x="32" y="4"/>
                    <a:pt x="47" y="0"/>
                    <a:pt x="61" y="0"/>
                  </a:cubicBezTo>
                  <a:cubicBezTo>
                    <a:pt x="91" y="0"/>
                    <a:pt x="103" y="11"/>
                    <a:pt x="110" y="18"/>
                  </a:cubicBezTo>
                  <a:cubicBezTo>
                    <a:pt x="116" y="24"/>
                    <a:pt x="123" y="34"/>
                    <a:pt x="123" y="51"/>
                  </a:cubicBezTo>
                  <a:cubicBezTo>
                    <a:pt x="123" y="76"/>
                    <a:pt x="106" y="90"/>
                    <a:pt x="96" y="98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9" name="Text Placeholder 7"/>
          <p:cNvSpPr txBox="1">
            <a:spLocks/>
          </p:cNvSpPr>
          <p:nvPr/>
        </p:nvSpPr>
        <p:spPr>
          <a:xfrm>
            <a:off x="1" y="3542205"/>
            <a:ext cx="8095376" cy="914400"/>
          </a:xfrm>
          <a:prstGeom prst="rect">
            <a:avLst/>
          </a:prstGeom>
          <a:solidFill>
            <a:srgbClr val="081F3F">
              <a:alpha val="75000"/>
            </a:srgb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_tradnl"/>
            </a:defPPr>
            <a:lvl1pPr marL="0" algn="ctr" defTabSz="71323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GB" sz="4000" dirty="0" smtClean="0">
                <a:solidFill>
                  <a:schemeClr val="bg1"/>
                </a:solidFill>
                <a:cs typeface="B Mitra" panose="00000400000000000000" pitchFamily="2" charset="-78"/>
              </a:rPr>
              <a:t>     </a:t>
            </a:r>
            <a:r>
              <a:rPr lang="fa-IR" sz="4000" dirty="0">
                <a:solidFill>
                  <a:schemeClr val="bg1"/>
                </a:solidFill>
                <a:cs typeface="B Mitra" panose="00000400000000000000" pitchFamily="2" charset="-78"/>
              </a:rPr>
              <a:t>یخ زدایی</a:t>
            </a:r>
            <a:endParaRPr lang="en-AU" sz="4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96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3112" y="1512321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فعالیت های کلیدی: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مهمترین کارهای موردنیاز برای عملکرد مدل کسب و کار</a:t>
            </a:r>
          </a:p>
          <a:p>
            <a:pPr lvl="1" algn="r" rtl="1"/>
            <a:r>
              <a:rPr lang="fa-IR" sz="1800" dirty="0">
                <a:cs typeface="B Mitra" panose="00000400000000000000" pitchFamily="2" charset="-78"/>
              </a:rPr>
              <a:t>ارزش های پیشنهادی ما به چه </a:t>
            </a:r>
            <a:r>
              <a:rPr lang="fa-IR" sz="1800" dirty="0" smtClean="0">
                <a:cs typeface="B Mitra" panose="00000400000000000000" pitchFamily="2" charset="-78"/>
              </a:rPr>
              <a:t>فعالیت های </a:t>
            </a:r>
            <a:r>
              <a:rPr lang="fa-IR" sz="1800" dirty="0">
                <a:cs typeface="B Mitra" panose="00000400000000000000" pitchFamily="2" charset="-78"/>
              </a:rPr>
              <a:t>کلیدی نیاز دارند؟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کانال </a:t>
            </a:r>
            <a:r>
              <a:rPr lang="fa-IR" sz="1800" dirty="0">
                <a:cs typeface="B Mitra" panose="00000400000000000000" pitchFamily="2" charset="-78"/>
              </a:rPr>
              <a:t>های توزیع، ارتباط با مشتری، جریان های درامدی به چه </a:t>
            </a:r>
            <a:r>
              <a:rPr lang="fa-IR" sz="1800" dirty="0" smtClean="0">
                <a:cs typeface="B Mitra" panose="00000400000000000000" pitchFamily="2" charset="-78"/>
              </a:rPr>
              <a:t>فعالیت های کلیدی </a:t>
            </a:r>
            <a:r>
              <a:rPr lang="fa-IR" sz="1800" dirty="0">
                <a:cs typeface="B Mitra" panose="00000400000000000000" pitchFamily="2" charset="-78"/>
              </a:rPr>
              <a:t>احتیاج </a:t>
            </a:r>
            <a:r>
              <a:rPr lang="fa-IR" sz="1800" dirty="0" smtClean="0">
                <a:cs typeface="B Mitra" panose="00000400000000000000" pitchFamily="2" charset="-78"/>
              </a:rPr>
              <a:t>دارند؟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958" y="2944618"/>
            <a:ext cx="29216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 smtClean="0">
                <a:cs typeface="B Mitra" panose="00000400000000000000" pitchFamily="2" charset="-78"/>
              </a:rPr>
              <a:t>فعالیت های کلیدی: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تولید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حل مسئله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پلتفرم/شبکه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138" r="61261" b="80860"/>
          <a:stretch/>
        </p:blipFill>
        <p:spPr>
          <a:xfrm>
            <a:off x="7934436" y="1528772"/>
            <a:ext cx="504833" cy="554930"/>
          </a:xfrm>
          <a:prstGeom prst="rect">
            <a:avLst/>
          </a:prstGeom>
        </p:spPr>
      </p:pic>
      <p:sp>
        <p:nvSpPr>
          <p:cNvPr id="9" name="Rounded Rectangle 20"/>
          <p:cNvSpPr/>
          <p:nvPr/>
        </p:nvSpPr>
        <p:spPr>
          <a:xfrm>
            <a:off x="7952865" y="379867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7952866" y="4197612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7952866" y="3450530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667363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15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76" y="1368464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مشارکت های کلیدی: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توصیف شبکه ای از تامین کنندگان و شرکا که باعث عملکرد صحیح مدل کسب و کار می شوند.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شرکای کلیدی ما چه کسانی هستند؟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کدام یک از منابع کلیدی و فعالیت های کلیدی به شرکای تجاری ما مربوط است؟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074" y="2832785"/>
            <a:ext cx="3755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سه انگیزه برای  ایجاد مشارکت های کلیدی: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بهینه سازی و صرفه اقتصادی ناشی از مقیاس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کاهش ریسک و عدم قطعیت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کسب منابع و فعالیت های خاص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sp>
        <p:nvSpPr>
          <p:cNvPr id="9" name="Rounded Rectangle 20"/>
          <p:cNvSpPr/>
          <p:nvPr/>
        </p:nvSpPr>
        <p:spPr>
          <a:xfrm>
            <a:off x="8189688" y="3564646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8189688" y="392789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8189688" y="3191597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2157" r="80198" b="81179"/>
          <a:stretch/>
        </p:blipFill>
        <p:spPr>
          <a:xfrm>
            <a:off x="8064374" y="1374555"/>
            <a:ext cx="503921" cy="435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667363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7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76" y="1330259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45C1C1"/>
                </a:solidFill>
                <a:cs typeface="B Mitra" panose="00000400000000000000" pitchFamily="2" charset="-78"/>
              </a:rPr>
              <a:t>ساختار هزینه: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تشریح هزینه هایی که در اجرای مدل کسب و کار جریان دارد.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مهمترین هزینه های کسب و کار ما کدام است؟</a:t>
            </a:r>
          </a:p>
          <a:p>
            <a:pPr lvl="1" algn="r" rtl="1"/>
            <a:r>
              <a:rPr lang="fa-IR" sz="1800" dirty="0" smtClean="0">
                <a:cs typeface="B Mitra" panose="00000400000000000000" pitchFamily="2" charset="-78"/>
              </a:rPr>
              <a:t>گران ترین منابع و فعالیت های کلیدی کدام است؟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2361" y="2655980"/>
            <a:ext cx="4085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 smtClean="0">
                <a:cs typeface="B Mitra" panose="00000400000000000000" pitchFamily="2" charset="-78"/>
              </a:rPr>
              <a:t>ساختارهای هزینه می توانند دارای خصوصیات زیر باشند: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هزینه های ثابت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هزینه های متغیر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cs typeface="B Mitra" panose="00000400000000000000" pitchFamily="2" charset="-78"/>
              </a:rPr>
              <a:t>صرفه اقتصادی ناشی از مقیاس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صرفه اقتصادی ناشی از </a:t>
            </a:r>
            <a:r>
              <a:rPr lang="fa-IR" sz="1600" dirty="0" smtClean="0">
                <a:cs typeface="B Mitra" panose="00000400000000000000" pitchFamily="2" charset="-78"/>
              </a:rPr>
              <a:t>محدوده</a:t>
            </a:r>
            <a:endParaRPr lang="fa-IR" sz="1600" dirty="0"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7865" y="761122"/>
            <a:ext cx="94318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	9 جز اصلی بوم کسب و کار:</a:t>
            </a:r>
            <a:endParaRPr lang="en-AU" sz="2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623" y="4991617"/>
            <a:ext cx="321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Canvas Business Model</a:t>
            </a:r>
            <a:endParaRPr lang="en-A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3" y="4845940"/>
            <a:ext cx="953790" cy="444720"/>
          </a:xfrm>
          <a:prstGeom prst="rect">
            <a:avLst/>
          </a:prstGeom>
        </p:spPr>
      </p:pic>
      <p:sp>
        <p:nvSpPr>
          <p:cNvPr id="9" name="Rounded Rectangle 20"/>
          <p:cNvSpPr/>
          <p:nvPr/>
        </p:nvSpPr>
        <p:spPr>
          <a:xfrm>
            <a:off x="8189688" y="353175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8189688" y="388842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3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0"/>
          <p:cNvSpPr/>
          <p:nvPr/>
        </p:nvSpPr>
        <p:spPr>
          <a:xfrm>
            <a:off x="8189688" y="3165283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95648" y="26880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cs typeface="B Mitra" panose="00000400000000000000" pitchFamily="2" charset="-78"/>
              </a:rPr>
              <a:t>دو دسته از ساختارهای هزینه: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هزینه محور</a:t>
            </a:r>
          </a:p>
          <a:p>
            <a:pPr algn="r" rtl="1">
              <a:lnSpc>
                <a:spcPct val="150000"/>
              </a:lnSpc>
            </a:pPr>
            <a:r>
              <a:rPr lang="fa-IR" sz="1600" dirty="0">
                <a:cs typeface="B Mitra" panose="00000400000000000000" pitchFamily="2" charset="-78"/>
              </a:rPr>
              <a:t>ارزش محور</a:t>
            </a:r>
            <a:endParaRPr lang="en-AU" sz="1600" dirty="0"/>
          </a:p>
        </p:txBody>
      </p:sp>
      <p:sp>
        <p:nvSpPr>
          <p:cNvPr id="12" name="Rounded Rectangle 20"/>
          <p:cNvSpPr/>
          <p:nvPr/>
        </p:nvSpPr>
        <p:spPr>
          <a:xfrm>
            <a:off x="8203942" y="4238171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4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3" name="Rounded Rectangle 20"/>
          <p:cNvSpPr/>
          <p:nvPr/>
        </p:nvSpPr>
        <p:spPr>
          <a:xfrm>
            <a:off x="3612208" y="3531754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2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20"/>
          <p:cNvSpPr/>
          <p:nvPr/>
        </p:nvSpPr>
        <p:spPr>
          <a:xfrm>
            <a:off x="3612208" y="3165283"/>
            <a:ext cx="253295" cy="25329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cs typeface="B Nazanin" panose="00000400000000000000" pitchFamily="2" charset="-78"/>
              </a:rPr>
              <a:t>1</a:t>
            </a:r>
            <a:endParaRPr lang="en-US" sz="1200" b="1" dirty="0"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8" t="74396" r="50505" b="9074"/>
          <a:stretch/>
        </p:blipFill>
        <p:spPr>
          <a:xfrm>
            <a:off x="8117976" y="1326162"/>
            <a:ext cx="464163" cy="448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28969" y="667363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8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160" y="1865376"/>
            <a:ext cx="6876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طرح کسب و کار چیست؟</a:t>
            </a:r>
            <a:endParaRPr lang="en-GB" sz="4000" b="1" dirty="0" smtClean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algn="ctr"/>
            <a:endParaRPr lang="fa-IR" sz="4000" dirty="0" smtClean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ctr"/>
            <a:r>
              <a:rPr lang="en-GB" sz="4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What</a:t>
            </a:r>
            <a:r>
              <a:rPr lang="en-GB" sz="4000" dirty="0" smtClean="0">
                <a:solidFill>
                  <a:srgbClr val="002060"/>
                </a:solidFill>
                <a:cs typeface="B Mitra" panose="00000400000000000000" pitchFamily="2" charset="-78"/>
              </a:rPr>
              <a:t> exactly is a </a:t>
            </a:r>
            <a:r>
              <a:rPr lang="en-GB" sz="4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business plan</a:t>
            </a:r>
            <a:r>
              <a:rPr lang="en-GB" sz="4000" dirty="0" smtClean="0">
                <a:solidFill>
                  <a:srgbClr val="002060"/>
                </a:solidFill>
                <a:cs typeface="B Mitra" panose="00000400000000000000" pitchFamily="2" charset="-78"/>
              </a:rPr>
              <a:t>?</a:t>
            </a:r>
            <a:endParaRPr lang="fa-IR" sz="4000" dirty="0" smtClean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algn="ctr"/>
            <a:endParaRPr lang="en-AU" sz="40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4125115" y="4850706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2961" y="2658597"/>
            <a:ext cx="430784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081F3F"/>
                </a:solidFill>
                <a:cs typeface="B Mitra" panose="00000400000000000000" pitchFamily="2" charset="-78"/>
              </a:rPr>
              <a:t>تعریف طرح کسب و کار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4162060" y="4887651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9" b="32358"/>
          <a:stretch/>
        </p:blipFill>
        <p:spPr>
          <a:xfrm>
            <a:off x="2198211" y="1121760"/>
            <a:ext cx="5080044" cy="3329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78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394" y="849067"/>
            <a:ext cx="3653884" cy="4769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 err="1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I.Executive</a:t>
            </a:r>
            <a:r>
              <a:rPr lang="en-A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Business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Overview:</a:t>
            </a:r>
            <a:endParaRPr lang="en-AU" sz="14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Success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Factors</a:t>
            </a:r>
            <a:endParaRPr lang="en-AU" sz="14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Financial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Plan</a:t>
            </a:r>
            <a:endParaRPr lang="en-AU" sz="14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Company </a:t>
            </a:r>
            <a:r>
              <a:rPr lang="en-A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Overview</a:t>
            </a:r>
            <a:r>
              <a:rPr lang="en-AU" sz="16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AU" sz="1600" dirty="0">
                <a:solidFill>
                  <a:srgbClr val="22222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A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III. Industry Analysis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Market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Overview</a:t>
            </a:r>
            <a:endParaRPr lang="en-AU" sz="14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Relevant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Market 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Size</a:t>
            </a: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       </a:t>
            </a:r>
            <a:endParaRPr lang="en-AU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IV. Customer Analysis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Target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Customers</a:t>
            </a:r>
            <a:endParaRPr lang="en-AU" sz="14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Customer Needs</a:t>
            </a:r>
            <a:endParaRPr lang="fa-IR" sz="1600" b="1" i="1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V. Competitive Analysis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Direct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Competitors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Indirect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Competitors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Competitive Advantages</a:t>
            </a:r>
            <a:endParaRPr lang="en-AU" sz="700" b="1" i="1" dirty="0" smtClean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n-AU" sz="1600" b="1" i="1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849067"/>
            <a:ext cx="4021873" cy="480971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Marketing Plan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Products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Services &amp; Pricing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Promotions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Plan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Distribution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Plan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VII. Operations Plan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Key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Operational Processes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Milestones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VIII. Management Team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Management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Team Members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Management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Team Gaps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Board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Members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IX. Financial Plan</a:t>
            </a:r>
            <a:endParaRPr lang="en-AU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Revenue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Model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Financial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Highlights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Funding </a:t>
            </a:r>
            <a:r>
              <a:rPr lang="en-AU" sz="1600" b="1" i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Requirements/Use of Funds</a:t>
            </a:r>
            <a:endParaRPr lang="en-AU" sz="1600" b="1" i="1" dirty="0">
              <a:solidFill>
                <a:srgbClr val="2E74B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AU" sz="1600" b="1" i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Exit Strategy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n-AU" sz="1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en-AU" sz="300" b="1" i="1" dirty="0">
              <a:solidFill>
                <a:srgbClr val="222222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394" y="367333"/>
            <a:ext cx="568790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AU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Write Your Business Plan Section-by-Section</a:t>
            </a:r>
            <a:endParaRPr lang="en-A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6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35787" y="767357"/>
            <a:ext cx="5774945" cy="393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1. </a:t>
            </a:r>
            <a:r>
              <a:rPr lang="fa-IR" sz="20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خلاصه اجرایی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1800" dirty="0" smtClean="0">
                <a:solidFill>
                  <a:srgbClr val="002060"/>
                </a:solidFill>
                <a:cs typeface="B Mitra" panose="00000400000000000000" pitchFamily="2" charset="-78"/>
              </a:rPr>
              <a:t>         -</a:t>
            </a:r>
            <a:r>
              <a:rPr lang="fa-IR" sz="18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فرصت ها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خلاصه ای از مسئله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خلاصه ای از راه حل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خلاصه ای از بازار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رقابت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جمع بندی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چرا ما؟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solidFill>
                  <a:srgbClr val="002060"/>
                </a:solidFill>
                <a:cs typeface="B Mitra" panose="00000400000000000000" pitchFamily="2" charset="-78"/>
              </a:rPr>
              <a:t>        -</a:t>
            </a:r>
            <a:r>
              <a:rPr lang="fa-IR" sz="18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انتظارات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پیشبینی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موارد مالی مهم در سال (جدول)</a:t>
            </a:r>
          </a:p>
          <a:p>
            <a:pPr lvl="0" algn="r" rtl="1">
              <a:lnSpc>
                <a:spcPct val="107000"/>
              </a:lnSpc>
              <a:spcBef>
                <a:spcPts val="200"/>
              </a:spcBef>
            </a:pPr>
            <a:r>
              <a:rPr lang="fa-IR" sz="1800" dirty="0" smtClean="0">
                <a:cs typeface="B Mitra" panose="00000400000000000000" pitchFamily="2" charset="-78"/>
              </a:rPr>
              <a:t>	نیازهای مالی</a:t>
            </a:r>
            <a:endParaRPr lang="en-US" sz="1800" dirty="0"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297" y="2458855"/>
            <a:ext cx="3810000" cy="5478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81F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821" y="2501935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AC61B"/>
                </a:solidFill>
                <a:cs typeface="B Mitra" panose="00000400000000000000" pitchFamily="2" charset="-78"/>
              </a:rPr>
              <a:t>اجزای یک طرح کسب و کار</a:t>
            </a:r>
            <a:endParaRPr lang="en-AU" sz="2400" b="1" dirty="0">
              <a:solidFill>
                <a:srgbClr val="FAC61B"/>
              </a:solidFill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6" y="3195776"/>
            <a:ext cx="2276913" cy="598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4449" y="3024698"/>
            <a:ext cx="200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2017</a:t>
            </a:r>
            <a:endParaRPr lang="en-AU" sz="4800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97229" y="505522"/>
            <a:ext cx="0" cy="4519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63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6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2705" y="578331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1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</a:t>
            </a:r>
            <a:r>
              <a:rPr lang="fa-I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 </a:t>
            </a:r>
            <a:r>
              <a:rPr lang="fa-IR" sz="1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فرصت</a:t>
            </a:r>
          </a:p>
          <a:p>
            <a:pPr algn="r" rtl="1"/>
            <a:r>
              <a:rPr lang="fa-IR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 </a:t>
            </a:r>
            <a:r>
              <a:rPr lang="fa-I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مسئله و راه حل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ارزش حل مسئله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راه حل ما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</a:t>
            </a:r>
            <a:r>
              <a:rPr lang="fa-I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بازار هدف</a:t>
            </a:r>
          </a:p>
          <a:p>
            <a:pPr algn="r" rtl="1"/>
            <a:r>
              <a:rPr lang="fa-I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 - رقابت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گزینه های موجود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مزیت های رقابتی ما</a:t>
            </a:r>
          </a:p>
          <a:p>
            <a:pPr algn="r" rtl="1"/>
            <a:r>
              <a:rPr lang="fa-IR" sz="1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3. اجرا</a:t>
            </a:r>
          </a:p>
          <a:p>
            <a:pPr algn="r" rtl="1"/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</a:t>
            </a:r>
            <a:r>
              <a:rPr lang="fa-I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بازاریابی و فروش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برنامه بازاریابی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برنامه فروش</a:t>
            </a:r>
          </a:p>
          <a:p>
            <a:pPr algn="r" rtl="1"/>
            <a:r>
              <a:rPr lang="fa-IR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- عملیات ها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مکان و امکانات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تکنولوژی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ابزار و تجهیزات</a:t>
            </a:r>
          </a:p>
          <a:p>
            <a:pPr algn="r" rtl="1"/>
            <a:r>
              <a:rPr lang="fa-IR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  - مترها و مایل استون ها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جدول مایل استون ها</a:t>
            </a:r>
          </a:p>
          <a:p>
            <a:pPr algn="r" rtl="1"/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	مترهای کلیدی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6" y="3195776"/>
            <a:ext cx="2276913" cy="598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4449" y="3024698"/>
            <a:ext cx="200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2017</a:t>
            </a:r>
            <a:endParaRPr lang="en-AU" sz="4800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297" y="2458855"/>
            <a:ext cx="3810000" cy="5478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81F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821" y="2501935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AC61B"/>
                </a:solidFill>
                <a:cs typeface="B Mitra" panose="00000400000000000000" pitchFamily="2" charset="-78"/>
              </a:rPr>
              <a:t>اجزای یک طرح کسب و کار</a:t>
            </a:r>
            <a:endParaRPr lang="en-AU" sz="2400" b="1" dirty="0">
              <a:solidFill>
                <a:srgbClr val="FAC61B"/>
              </a:solidFill>
              <a:cs typeface="B Mitra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497229" y="118946"/>
            <a:ext cx="0" cy="54417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14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6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8318" y="30869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4. </a:t>
            </a:r>
            <a:r>
              <a:rPr lang="fa-IR" sz="18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شرکت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       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- تعریف خلاصه از شرکت</a:t>
            </a:r>
          </a:p>
          <a:p>
            <a:pPr algn="r" rtl="1"/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      - تیم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تیم مدیریتی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مشاوران</a:t>
            </a:r>
          </a:p>
          <a:p>
            <a:pPr algn="r" rtl="1"/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5. </a:t>
            </a:r>
            <a:r>
              <a:rPr lang="fa-IR" sz="18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برنامه مالی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       - پیش بینی ها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فرضیات کلیدی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درآمد ماهیانه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هزینه ماهیانه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سود یا ضرر سالیانه</a:t>
            </a:r>
          </a:p>
          <a:p>
            <a:pPr algn="r" rtl="1"/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      - تامین مالی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استفاده از سرمایه ها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منابع سرمایه ها</a:t>
            </a:r>
          </a:p>
          <a:p>
            <a:pPr algn="r" rtl="1"/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       - سود و زیان پیش بینی شده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ترازمالی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	نقدینگی پیش بینی شده</a:t>
            </a:r>
          </a:p>
          <a:p>
            <a:pPr algn="r" rtl="1"/>
            <a:r>
              <a:rPr lang="fa-IR" sz="1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6. </a:t>
            </a:r>
            <a:r>
              <a:rPr lang="fa-IR" sz="18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ضمیمه</a:t>
            </a:r>
          </a:p>
          <a:p>
            <a:pPr algn="r" rtl="1"/>
            <a:r>
              <a:rPr lang="fa-IR" sz="1600" dirty="0">
                <a:cs typeface="B Mitra" panose="00000400000000000000" pitchFamily="2" charset="-78"/>
              </a:rPr>
              <a:t> </a:t>
            </a:r>
            <a:r>
              <a:rPr lang="fa-IR" sz="1600" dirty="0" smtClean="0">
                <a:cs typeface="B Mitra" panose="00000400000000000000" pitchFamily="2" charset="-78"/>
              </a:rPr>
              <a:t>       - پیش بینی مالی ماهیانه</a:t>
            </a:r>
          </a:p>
          <a:p>
            <a:pPr algn="r" rtl="1"/>
            <a:r>
              <a:rPr lang="fa-IR" sz="1600" dirty="0" smtClean="0">
                <a:cs typeface="B Mitra" panose="00000400000000000000" pitchFamily="2" charset="-78"/>
              </a:rPr>
              <a:t>        - دیگر مدارک موردنیاز</a:t>
            </a:r>
          </a:p>
          <a:p>
            <a:pPr algn="r" rtl="1"/>
            <a:endParaRPr lang="fa-IR" sz="1600" dirty="0" smtClean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6" y="3195776"/>
            <a:ext cx="2276913" cy="598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4449" y="3024698"/>
            <a:ext cx="200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2017</a:t>
            </a:r>
            <a:endParaRPr lang="en-AU" sz="4800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297" y="2458855"/>
            <a:ext cx="3810000" cy="5478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81F3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821" y="2501935"/>
            <a:ext cx="304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AC61B"/>
                </a:solidFill>
                <a:cs typeface="B Mitra" panose="00000400000000000000" pitchFamily="2" charset="-78"/>
              </a:rPr>
              <a:t>اجزای یک طرح کسب و کار</a:t>
            </a:r>
            <a:endParaRPr lang="en-AU" sz="2400" b="1" dirty="0">
              <a:solidFill>
                <a:srgbClr val="FAC61B"/>
              </a:solidFill>
              <a:cs typeface="B Mitra" panose="000004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497229" y="118946"/>
            <a:ext cx="0" cy="54417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0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0" y="3726932"/>
            <a:ext cx="9143999" cy="914400"/>
          </a:xfrm>
          <a:prstGeom prst="rect">
            <a:avLst/>
          </a:prstGeom>
          <a:solidFill>
            <a:srgbClr val="081F3F"/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_tradnl"/>
            </a:defPPr>
            <a:lvl1pPr marL="0" algn="ctr" defTabSz="71323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GB" sz="4000" dirty="0" smtClean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fa-IR" sz="4000" dirty="0">
                <a:solidFill>
                  <a:schemeClr val="bg1"/>
                </a:solidFill>
                <a:cs typeface="B Mitra" panose="00000400000000000000" pitchFamily="2" charset="-78"/>
              </a:rPr>
              <a:t>انتظارات شما برای این 4 ساعت </a:t>
            </a:r>
            <a:r>
              <a:rPr lang="fa-IR" sz="4000" dirty="0" smtClean="0">
                <a:solidFill>
                  <a:schemeClr val="bg1"/>
                </a:solidFill>
                <a:cs typeface="B Mitra" panose="00000400000000000000" pitchFamily="2" charset="-78"/>
              </a:rPr>
              <a:t>چیست</a:t>
            </a:r>
            <a:r>
              <a:rPr lang="fa-IR" sz="4000" dirty="0">
                <a:solidFill>
                  <a:schemeClr val="bg1"/>
                </a:solidFill>
                <a:cs typeface="B Mitra" panose="00000400000000000000" pitchFamily="2" charset="-78"/>
              </a:rPr>
              <a:t>؟</a:t>
            </a:r>
            <a:endParaRPr lang="en-AU" sz="4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1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1161288"/>
            <a:ext cx="729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81F3F"/>
                </a:solidFill>
                <a:cs typeface="B Mitra" panose="00000400000000000000" pitchFamily="2" charset="-78"/>
              </a:rPr>
              <a:t>نکاتی که باید در نوشتن طرح کسب و کار رعایت کنیم: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3584" y="2103120"/>
            <a:ext cx="671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prstClr val="black"/>
                </a:solidFill>
                <a:cs typeface="B Mitra" panose="00000400000000000000" pitchFamily="2" charset="-78"/>
              </a:rPr>
              <a:t>کوتاه و خلاصه بنویسیم.</a:t>
            </a:r>
            <a:endParaRPr lang="en-AU" sz="200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712" y="2808308"/>
            <a:ext cx="683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prstClr val="black"/>
                </a:solidFill>
                <a:cs typeface="B Mitra" panose="00000400000000000000" pitchFamily="2" charset="-78"/>
              </a:rPr>
              <a:t>شناخت کافی از مخاطبان کسب و کارخود داشته باشیم. </a:t>
            </a:r>
            <a:endParaRPr lang="en-AU" sz="200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712" y="3568360"/>
            <a:ext cx="683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prstClr val="black"/>
                </a:solidFill>
                <a:cs typeface="B Mitra" panose="00000400000000000000" pitchFamily="2" charset="-78"/>
              </a:rPr>
              <a:t>از این که متخصص کسب و کار نیستیم نترسیم.</a:t>
            </a:r>
            <a:endParaRPr lang="en-AU" sz="200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7" name="Rounded Rectangle 20"/>
          <p:cNvSpPr/>
          <p:nvPr/>
        </p:nvSpPr>
        <p:spPr>
          <a:xfrm>
            <a:off x="8189896" y="2827016"/>
            <a:ext cx="377412" cy="37741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b="1" dirty="0" smtClean="0">
                <a:solidFill>
                  <a:prstClr val="white"/>
                </a:solidFill>
                <a:cs typeface="B Nazanin" panose="00000400000000000000" pitchFamily="2" charset="-78"/>
              </a:rPr>
              <a:t>2</a:t>
            </a:r>
            <a:endParaRPr lang="en-US" sz="1800" b="1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20"/>
          <p:cNvSpPr/>
          <p:nvPr/>
        </p:nvSpPr>
        <p:spPr>
          <a:xfrm>
            <a:off x="8189896" y="3568360"/>
            <a:ext cx="377412" cy="37741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dirty="0" smtClean="0">
                <a:solidFill>
                  <a:prstClr val="white"/>
                </a:solidFill>
                <a:cs typeface="B Nazanin" panose="00000400000000000000" pitchFamily="2" charset="-78"/>
              </a:rPr>
              <a:t>3</a:t>
            </a:r>
            <a:endParaRPr lang="en-US" sz="1800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8189896" y="2085672"/>
            <a:ext cx="377412" cy="37741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800" b="1" dirty="0" smtClean="0">
                <a:solidFill>
                  <a:prstClr val="white"/>
                </a:solidFill>
                <a:cs typeface="B Nazanin" panose="00000400000000000000" pitchFamily="2" charset="-78"/>
              </a:rPr>
              <a:t>1</a:t>
            </a:r>
            <a:endParaRPr lang="en-US" sz="1800" b="1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9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9099"/>
            <a:ext cx="6076950" cy="456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881381" y="4881347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62" y="169862"/>
            <a:ext cx="6076950" cy="45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881381" y="4881347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2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5708"/>
            <a:ext cx="9144000" cy="1663435"/>
          </a:xfrm>
          <a:prstGeom prst="rect">
            <a:avLst/>
          </a:prstGeom>
          <a:solidFill>
            <a:srgbClr val="081F3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 rtl="1"/>
            <a:r>
              <a:rPr lang="fa-IR" sz="3667" b="1" dirty="0">
                <a:ln w="0"/>
                <a:solidFill>
                  <a:srgbClr val="FAC61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با سپاس از توجه شما</a:t>
            </a:r>
            <a:endParaRPr lang="en-AU" sz="3667" b="1" dirty="0">
              <a:ln w="0"/>
              <a:solidFill>
                <a:srgbClr val="FAC61B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2" t="19556" r="2526" b="72848"/>
          <a:stretch/>
        </p:blipFill>
        <p:spPr>
          <a:xfrm>
            <a:off x="3881381" y="4881347"/>
            <a:ext cx="1381237" cy="6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785302"/>
            <a:ext cx="9144000" cy="2123658"/>
          </a:xfrm>
          <a:prstGeom prst="rect">
            <a:avLst/>
          </a:prstGeom>
          <a:solidFill>
            <a:srgbClr val="081F3F">
              <a:alpha val="85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GB" sz="3200" dirty="0" smtClean="0">
                <a:solidFill>
                  <a:schemeClr val="bg1"/>
                </a:solidFill>
              </a:rPr>
              <a:t>There are thousands of resources and templates on the internet to help you write a business plan…</a:t>
            </a: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lvl="1"/>
            <a:r>
              <a:rPr lang="en-GB" sz="3200" dirty="0" smtClean="0">
                <a:solidFill>
                  <a:schemeClr val="bg1"/>
                </a:solidFill>
              </a:rPr>
              <a:t>But they all tend to say the same </a:t>
            </a:r>
            <a:r>
              <a:rPr lang="en-GB" sz="3600" b="1" dirty="0" smtClean="0">
                <a:solidFill>
                  <a:srgbClr val="FAC61B"/>
                </a:solidFill>
              </a:rPr>
              <a:t>boing things!</a:t>
            </a:r>
            <a:endParaRPr lang="en-AU" sz="3600" b="1" dirty="0">
              <a:solidFill>
                <a:srgbClr val="FAC6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498764" y="509015"/>
            <a:ext cx="8017163" cy="3063679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_tradnl"/>
            </a:defPPr>
            <a:lvl1pPr marL="0" algn="ctr" defTabSz="71323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3600" dirty="0">
                <a:solidFill>
                  <a:schemeClr val="bg1"/>
                </a:solidFill>
              </a:rPr>
              <a:t>According to </a:t>
            </a:r>
            <a:r>
              <a:rPr lang="en-US" sz="3600" b="1" dirty="0">
                <a:solidFill>
                  <a:srgbClr val="45C1C1"/>
                </a:solidFill>
              </a:rPr>
              <a:t>Bloomberg</a:t>
            </a:r>
            <a:r>
              <a:rPr lang="en-US" sz="3600" dirty="0">
                <a:solidFill>
                  <a:schemeClr val="bg1"/>
                </a:solidFill>
              </a:rPr>
              <a:t>, 8 out of 10 entrepreneurs who start businesses fail within the first 18 months. A whopping 80% crash and burn.</a:t>
            </a:r>
            <a:endParaRPr lang="en-AU" sz="36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01378" y="3572694"/>
            <a:ext cx="717550" cy="7175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18866" y="3717156"/>
            <a:ext cx="276225" cy="457200"/>
            <a:chOff x="9762331" y="3835801"/>
            <a:chExt cx="276225" cy="457200"/>
          </a:xfrm>
          <a:solidFill>
            <a:schemeClr val="bg1">
              <a:lumMod val="50000"/>
            </a:schemeClr>
          </a:solidFill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9852818" y="4191401"/>
              <a:ext cx="96838" cy="1016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762331" y="3835801"/>
              <a:ext cx="276225" cy="311150"/>
            </a:xfrm>
            <a:custGeom>
              <a:avLst/>
              <a:gdLst>
                <a:gd name="T0" fmla="*/ 96 w 123"/>
                <a:gd name="T1" fmla="*/ 98 h 138"/>
                <a:gd name="T2" fmla="*/ 80 w 123"/>
                <a:gd name="T3" fmla="*/ 125 h 138"/>
                <a:gd name="T4" fmla="*/ 62 w 123"/>
                <a:gd name="T5" fmla="*/ 138 h 138"/>
                <a:gd name="T6" fmla="*/ 42 w 123"/>
                <a:gd name="T7" fmla="*/ 117 h 138"/>
                <a:gd name="T8" fmla="*/ 50 w 123"/>
                <a:gd name="T9" fmla="*/ 90 h 138"/>
                <a:gd name="T10" fmla="*/ 66 w 123"/>
                <a:gd name="T11" fmla="*/ 72 h 138"/>
                <a:gd name="T12" fmla="*/ 81 w 123"/>
                <a:gd name="T13" fmla="*/ 52 h 138"/>
                <a:gd name="T14" fmla="*/ 76 w 123"/>
                <a:gd name="T15" fmla="*/ 42 h 138"/>
                <a:gd name="T16" fmla="*/ 61 w 123"/>
                <a:gd name="T17" fmla="*/ 37 h 138"/>
                <a:gd name="T18" fmla="*/ 42 w 123"/>
                <a:gd name="T19" fmla="*/ 44 h 138"/>
                <a:gd name="T20" fmla="*/ 37 w 123"/>
                <a:gd name="T21" fmla="*/ 53 h 138"/>
                <a:gd name="T22" fmla="*/ 19 w 123"/>
                <a:gd name="T23" fmla="*/ 67 h 138"/>
                <a:gd name="T24" fmla="*/ 0 w 123"/>
                <a:gd name="T25" fmla="*/ 45 h 138"/>
                <a:gd name="T26" fmla="*/ 22 w 123"/>
                <a:gd name="T27" fmla="*/ 10 h 138"/>
                <a:gd name="T28" fmla="*/ 61 w 123"/>
                <a:gd name="T29" fmla="*/ 0 h 138"/>
                <a:gd name="T30" fmla="*/ 110 w 123"/>
                <a:gd name="T31" fmla="*/ 18 h 138"/>
                <a:gd name="T32" fmla="*/ 123 w 123"/>
                <a:gd name="T33" fmla="*/ 51 h 138"/>
                <a:gd name="T34" fmla="*/ 96 w 123"/>
                <a:gd name="T3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38">
                  <a:moveTo>
                    <a:pt x="96" y="98"/>
                  </a:moveTo>
                  <a:cubicBezTo>
                    <a:pt x="90" y="102"/>
                    <a:pt x="84" y="112"/>
                    <a:pt x="80" y="125"/>
                  </a:cubicBezTo>
                  <a:cubicBezTo>
                    <a:pt x="79" y="131"/>
                    <a:pt x="74" y="138"/>
                    <a:pt x="62" y="138"/>
                  </a:cubicBezTo>
                  <a:cubicBezTo>
                    <a:pt x="51" y="138"/>
                    <a:pt x="42" y="130"/>
                    <a:pt x="42" y="117"/>
                  </a:cubicBezTo>
                  <a:cubicBezTo>
                    <a:pt x="42" y="112"/>
                    <a:pt x="45" y="98"/>
                    <a:pt x="50" y="90"/>
                  </a:cubicBezTo>
                  <a:cubicBezTo>
                    <a:pt x="53" y="87"/>
                    <a:pt x="59" y="79"/>
                    <a:pt x="66" y="72"/>
                  </a:cubicBezTo>
                  <a:cubicBezTo>
                    <a:pt x="72" y="68"/>
                    <a:pt x="81" y="62"/>
                    <a:pt x="81" y="52"/>
                  </a:cubicBezTo>
                  <a:cubicBezTo>
                    <a:pt x="81" y="47"/>
                    <a:pt x="78" y="44"/>
                    <a:pt x="76" y="42"/>
                  </a:cubicBezTo>
                  <a:cubicBezTo>
                    <a:pt x="74" y="39"/>
                    <a:pt x="69" y="37"/>
                    <a:pt x="61" y="37"/>
                  </a:cubicBezTo>
                  <a:cubicBezTo>
                    <a:pt x="54" y="37"/>
                    <a:pt x="47" y="39"/>
                    <a:pt x="42" y="44"/>
                  </a:cubicBezTo>
                  <a:cubicBezTo>
                    <a:pt x="40" y="46"/>
                    <a:pt x="40" y="47"/>
                    <a:pt x="37" y="53"/>
                  </a:cubicBezTo>
                  <a:cubicBezTo>
                    <a:pt x="35" y="58"/>
                    <a:pt x="30" y="67"/>
                    <a:pt x="19" y="67"/>
                  </a:cubicBezTo>
                  <a:cubicBezTo>
                    <a:pt x="8" y="67"/>
                    <a:pt x="0" y="57"/>
                    <a:pt x="0" y="45"/>
                  </a:cubicBezTo>
                  <a:cubicBezTo>
                    <a:pt x="0" y="34"/>
                    <a:pt x="8" y="19"/>
                    <a:pt x="22" y="10"/>
                  </a:cubicBezTo>
                  <a:cubicBezTo>
                    <a:pt x="32" y="4"/>
                    <a:pt x="47" y="0"/>
                    <a:pt x="61" y="0"/>
                  </a:cubicBezTo>
                  <a:cubicBezTo>
                    <a:pt x="91" y="0"/>
                    <a:pt x="103" y="11"/>
                    <a:pt x="110" y="18"/>
                  </a:cubicBezTo>
                  <a:cubicBezTo>
                    <a:pt x="116" y="24"/>
                    <a:pt x="123" y="34"/>
                    <a:pt x="123" y="51"/>
                  </a:cubicBezTo>
                  <a:cubicBezTo>
                    <a:pt x="123" y="76"/>
                    <a:pt x="106" y="90"/>
                    <a:pt x="96" y="98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88229" y="4368622"/>
            <a:ext cx="2307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solidFill>
                  <a:srgbClr val="FAC61B"/>
                </a:solidFill>
              </a:rPr>
              <a:t>Why?</a:t>
            </a:r>
            <a:endParaRPr lang="en-AU" sz="6600" b="1" dirty="0">
              <a:solidFill>
                <a:srgbClr val="FAC6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55655"/>
            <a:ext cx="9144000" cy="769441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081F3F"/>
                </a:solidFill>
                <a:cs typeface="B Mitra" panose="00000400000000000000" pitchFamily="2" charset="-78"/>
              </a:rPr>
              <a:t>-Design your business-</a:t>
            </a:r>
            <a:endParaRPr lang="en-AU" sz="4400" b="1" dirty="0">
              <a:solidFill>
                <a:srgbClr val="081F3F"/>
              </a:solidFill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133" y="1177907"/>
            <a:ext cx="5475734" cy="1569660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en-AU" sz="3200" dirty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“</a:t>
            </a:r>
            <a:r>
              <a:rPr lang="en-AU" sz="3200" dirty="0" smtClean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The only thing that is not designed is nature .”</a:t>
            </a:r>
            <a:endParaRPr lang="fa-IR" sz="3200" dirty="0">
              <a:solidFill>
                <a:srgbClr val="45C1C1"/>
              </a:solidFill>
              <a:latin typeface="Arial Rounded MT Bold" panose="020F0704030504030204" pitchFamily="34" charset="0"/>
              <a:ea typeface="Microsoft JhengHei UI Light" panose="020B0304030504040204" pitchFamily="34" charset="-120"/>
            </a:endParaRPr>
          </a:p>
          <a:p>
            <a:pPr algn="ctr" rtl="1"/>
            <a:r>
              <a:rPr lang="en-AU" sz="3200" b="1" dirty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	</a:t>
            </a:r>
            <a:r>
              <a:rPr lang="en-AU" sz="1600" dirty="0" smtClean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Dave </a:t>
            </a:r>
            <a:r>
              <a:rPr lang="en-AU" sz="1600" dirty="0" err="1" smtClean="0">
                <a:solidFill>
                  <a:srgbClr val="45C1C1"/>
                </a:solidFill>
                <a:latin typeface="Arial Rounded MT Bold" panose="020F0704030504030204" pitchFamily="34" charset="0"/>
                <a:ea typeface="Microsoft JhengHei UI Light" panose="020B0304030504040204" pitchFamily="34" charset="-120"/>
              </a:rPr>
              <a:t>Kelly,IDEO</a:t>
            </a:r>
            <a:endParaRPr lang="en-AU" sz="1600" dirty="0">
              <a:solidFill>
                <a:srgbClr val="45C1C1"/>
              </a:solidFill>
              <a:latin typeface="Arial Rounded MT Bold" panose="020F0704030504030204" pitchFamily="34" charset="0"/>
              <a:ea typeface="Microsoft JhengHei U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2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0" y="788565"/>
            <a:ext cx="8095376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_tradnl"/>
            </a:defPPr>
            <a:lvl1pPr marL="0" algn="ctr" defTabSz="71323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4000" dirty="0" smtClean="0">
                <a:solidFill>
                  <a:schemeClr val="bg1"/>
                </a:solidFill>
                <a:cs typeface="B Mitra" panose="00000400000000000000" pitchFamily="2" charset="-78"/>
              </a:rPr>
              <a:t>	چشم‌انداز شما چیست؟</a:t>
            </a:r>
            <a:endParaRPr lang="en-AU" sz="4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189606" y="893236"/>
            <a:ext cx="717550" cy="71755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07094" y="1037698"/>
            <a:ext cx="276225" cy="457200"/>
            <a:chOff x="9762331" y="3835801"/>
            <a:chExt cx="276225" cy="457200"/>
          </a:xfrm>
          <a:solidFill>
            <a:schemeClr val="bg1">
              <a:lumMod val="50000"/>
            </a:schemeClr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9852818" y="4191401"/>
              <a:ext cx="96838" cy="1016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762331" y="3835801"/>
              <a:ext cx="276225" cy="311150"/>
            </a:xfrm>
            <a:custGeom>
              <a:avLst/>
              <a:gdLst>
                <a:gd name="T0" fmla="*/ 96 w 123"/>
                <a:gd name="T1" fmla="*/ 98 h 138"/>
                <a:gd name="T2" fmla="*/ 80 w 123"/>
                <a:gd name="T3" fmla="*/ 125 h 138"/>
                <a:gd name="T4" fmla="*/ 62 w 123"/>
                <a:gd name="T5" fmla="*/ 138 h 138"/>
                <a:gd name="T6" fmla="*/ 42 w 123"/>
                <a:gd name="T7" fmla="*/ 117 h 138"/>
                <a:gd name="T8" fmla="*/ 50 w 123"/>
                <a:gd name="T9" fmla="*/ 90 h 138"/>
                <a:gd name="T10" fmla="*/ 66 w 123"/>
                <a:gd name="T11" fmla="*/ 72 h 138"/>
                <a:gd name="T12" fmla="*/ 81 w 123"/>
                <a:gd name="T13" fmla="*/ 52 h 138"/>
                <a:gd name="T14" fmla="*/ 76 w 123"/>
                <a:gd name="T15" fmla="*/ 42 h 138"/>
                <a:gd name="T16" fmla="*/ 61 w 123"/>
                <a:gd name="T17" fmla="*/ 37 h 138"/>
                <a:gd name="T18" fmla="*/ 42 w 123"/>
                <a:gd name="T19" fmla="*/ 44 h 138"/>
                <a:gd name="T20" fmla="*/ 37 w 123"/>
                <a:gd name="T21" fmla="*/ 53 h 138"/>
                <a:gd name="T22" fmla="*/ 19 w 123"/>
                <a:gd name="T23" fmla="*/ 67 h 138"/>
                <a:gd name="T24" fmla="*/ 0 w 123"/>
                <a:gd name="T25" fmla="*/ 45 h 138"/>
                <a:gd name="T26" fmla="*/ 22 w 123"/>
                <a:gd name="T27" fmla="*/ 10 h 138"/>
                <a:gd name="T28" fmla="*/ 61 w 123"/>
                <a:gd name="T29" fmla="*/ 0 h 138"/>
                <a:gd name="T30" fmla="*/ 110 w 123"/>
                <a:gd name="T31" fmla="*/ 18 h 138"/>
                <a:gd name="T32" fmla="*/ 123 w 123"/>
                <a:gd name="T33" fmla="*/ 51 h 138"/>
                <a:gd name="T34" fmla="*/ 96 w 123"/>
                <a:gd name="T3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38">
                  <a:moveTo>
                    <a:pt x="96" y="98"/>
                  </a:moveTo>
                  <a:cubicBezTo>
                    <a:pt x="90" y="102"/>
                    <a:pt x="84" y="112"/>
                    <a:pt x="80" y="125"/>
                  </a:cubicBezTo>
                  <a:cubicBezTo>
                    <a:pt x="79" y="131"/>
                    <a:pt x="74" y="138"/>
                    <a:pt x="62" y="138"/>
                  </a:cubicBezTo>
                  <a:cubicBezTo>
                    <a:pt x="51" y="138"/>
                    <a:pt x="42" y="130"/>
                    <a:pt x="42" y="117"/>
                  </a:cubicBezTo>
                  <a:cubicBezTo>
                    <a:pt x="42" y="112"/>
                    <a:pt x="45" y="98"/>
                    <a:pt x="50" y="90"/>
                  </a:cubicBezTo>
                  <a:cubicBezTo>
                    <a:pt x="53" y="87"/>
                    <a:pt x="59" y="79"/>
                    <a:pt x="66" y="72"/>
                  </a:cubicBezTo>
                  <a:cubicBezTo>
                    <a:pt x="72" y="68"/>
                    <a:pt x="81" y="62"/>
                    <a:pt x="81" y="52"/>
                  </a:cubicBezTo>
                  <a:cubicBezTo>
                    <a:pt x="81" y="47"/>
                    <a:pt x="78" y="44"/>
                    <a:pt x="76" y="42"/>
                  </a:cubicBezTo>
                  <a:cubicBezTo>
                    <a:pt x="74" y="39"/>
                    <a:pt x="69" y="37"/>
                    <a:pt x="61" y="37"/>
                  </a:cubicBezTo>
                  <a:cubicBezTo>
                    <a:pt x="54" y="37"/>
                    <a:pt x="47" y="39"/>
                    <a:pt x="42" y="44"/>
                  </a:cubicBezTo>
                  <a:cubicBezTo>
                    <a:pt x="40" y="46"/>
                    <a:pt x="40" y="47"/>
                    <a:pt x="37" y="53"/>
                  </a:cubicBezTo>
                  <a:cubicBezTo>
                    <a:pt x="35" y="58"/>
                    <a:pt x="30" y="67"/>
                    <a:pt x="19" y="67"/>
                  </a:cubicBezTo>
                  <a:cubicBezTo>
                    <a:pt x="8" y="67"/>
                    <a:pt x="0" y="57"/>
                    <a:pt x="0" y="45"/>
                  </a:cubicBezTo>
                  <a:cubicBezTo>
                    <a:pt x="0" y="34"/>
                    <a:pt x="8" y="19"/>
                    <a:pt x="22" y="10"/>
                  </a:cubicBezTo>
                  <a:cubicBezTo>
                    <a:pt x="32" y="4"/>
                    <a:pt x="47" y="0"/>
                    <a:pt x="61" y="0"/>
                  </a:cubicBezTo>
                  <a:cubicBezTo>
                    <a:pt x="91" y="0"/>
                    <a:pt x="103" y="11"/>
                    <a:pt x="110" y="18"/>
                  </a:cubicBezTo>
                  <a:cubicBezTo>
                    <a:pt x="116" y="24"/>
                    <a:pt x="123" y="34"/>
                    <a:pt x="123" y="51"/>
                  </a:cubicBezTo>
                  <a:cubicBezTo>
                    <a:pt x="123" y="76"/>
                    <a:pt x="106" y="90"/>
                    <a:pt x="96" y="98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60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3526" y="148281"/>
            <a:ext cx="10468294" cy="54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Colored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AXA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39136</TotalTime>
  <Words>1014</Words>
  <Application>Microsoft Office PowerPoint</Application>
  <PresentationFormat>On-screen Show (16:10)</PresentationFormat>
  <Paragraphs>305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Microsoft JhengHei UI Light</vt:lpstr>
      <vt:lpstr>Arial</vt:lpstr>
      <vt:lpstr>Arial Narrow</vt:lpstr>
      <vt:lpstr>Arial Rounded MT Bold</vt:lpstr>
      <vt:lpstr>B Mitra</vt:lpstr>
      <vt:lpstr>B Nazanin</vt:lpstr>
      <vt:lpstr>Calibri</vt:lpstr>
      <vt:lpstr>Calibri Light</vt:lpstr>
      <vt:lpstr>FontAwesome</vt:lpstr>
      <vt:lpstr>Lato</vt:lpstr>
      <vt:lpstr>Lato Black</vt:lpstr>
      <vt:lpstr>Lato Light</vt:lpstr>
      <vt:lpstr>Lato Regular</vt:lpstr>
      <vt:lpstr>Lemon/Milk</vt:lpstr>
      <vt:lpstr>Times New Roman</vt:lpstr>
      <vt:lpstr>1_Tema de Office</vt:lpstr>
      <vt:lpstr>Tema de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Rivera</dc:creator>
  <cp:lastModifiedBy>pti</cp:lastModifiedBy>
  <cp:revision>537</cp:revision>
  <cp:lastPrinted>2016-05-07T20:51:01Z</cp:lastPrinted>
  <dcterms:created xsi:type="dcterms:W3CDTF">2016-03-28T14:29:07Z</dcterms:created>
  <dcterms:modified xsi:type="dcterms:W3CDTF">2018-01-14T06:04:45Z</dcterms:modified>
</cp:coreProperties>
</file>